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70" r:id="rId3"/>
    <p:sldId id="271" r:id="rId4"/>
    <p:sldId id="258" r:id="rId5"/>
    <p:sldId id="260" r:id="rId6"/>
    <p:sldId id="269" r:id="rId7"/>
    <p:sldId id="265" r:id="rId8"/>
    <p:sldId id="257" r:id="rId9"/>
  </p:sldIdLst>
  <p:sldSz cx="12192000" cy="6858000"/>
  <p:notesSz cx="6888163" cy="10018713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43C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9" autoAdjust="0"/>
    <p:restoredTop sz="94660"/>
  </p:normalViewPr>
  <p:slideViewPr>
    <p:cSldViewPr snapToGrid="0">
      <p:cViewPr varScale="1">
        <p:scale>
          <a:sx n="164" d="100"/>
          <a:sy n="164" d="100"/>
        </p:scale>
        <p:origin x="96" y="1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52956DCB-1A8C-4361-B8CC-70E825B2C2FD}" type="datetimeFigureOut">
              <a:rPr lang="tr-TR" smtClean="0"/>
              <a:t>30.01.2022</a:t>
            </a:fld>
            <a:endParaRPr lang="tr-T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06" tIns="48303" rIns="96606" bIns="48303" rtlCol="0" anchor="ctr"/>
          <a:lstStyle/>
          <a:p>
            <a:endParaRPr lang="tr-T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817" y="4821506"/>
            <a:ext cx="5510530" cy="3944868"/>
          </a:xfrm>
          <a:prstGeom prst="rect">
            <a:avLst/>
          </a:prstGeom>
        </p:spPr>
        <p:txBody>
          <a:bodyPr vert="horz" lIns="96606" tIns="48303" rIns="96606" bIns="4830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1698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121D450D-71FD-4949-846B-1E6F4D94106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26618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A56924-A0E1-475B-8ED0-4CE7E83310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76BD1D-67E7-4A97-97A0-E682209AA7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r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DDACEA-9CAB-46E1-87F4-78C6FD53D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CD6AD-1E1B-4721-80CC-03A605F5FCFE}" type="datetimeFigureOut">
              <a:rPr lang="tr-TR" smtClean="0"/>
              <a:t>30.01.2022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5D28CA-C5D6-4A70-A7C6-6AB404B3F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EB7D9C-FBAF-46A2-9D91-46973FC20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C5F10-9DEC-4EBA-857B-B0F8993055B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24604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B67BE4-5B17-4A82-BEE5-248B806D57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D7B658-0993-4295-8A11-F3958046C3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9E825A-1F62-413A-90F6-3C178705B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CD6AD-1E1B-4721-80CC-03A605F5FCFE}" type="datetimeFigureOut">
              <a:rPr lang="tr-TR" smtClean="0"/>
              <a:t>30.01.2022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E11567-651F-47B2-907A-D1E08BEB2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929C3C-2682-44C9-BF80-00C909C64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C5F10-9DEC-4EBA-857B-B0F8993055B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59051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EE4C03A-CB69-4134-ABB6-DC93935CFF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C6299F-F6EB-41E0-A175-AAB991D8FB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5E98C0-669A-4847-84D1-4EC2D67DA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CD6AD-1E1B-4721-80CC-03A605F5FCFE}" type="datetimeFigureOut">
              <a:rPr lang="tr-TR" smtClean="0"/>
              <a:t>30.01.2022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FFB7C5-BC6A-4DEE-B909-22B1B40B15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AE5615-CFA0-4DB7-9F38-EDBF69F94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C5F10-9DEC-4EBA-857B-B0F8993055B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36677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3F6862-0DF3-43DC-BF98-37F5F2A48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011400-660C-4E8C-8DCE-6DB27BDE58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5733A3-1DF0-4849-962E-4E4357D21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CD6AD-1E1B-4721-80CC-03A605F5FCFE}" type="datetimeFigureOut">
              <a:rPr lang="tr-TR" smtClean="0"/>
              <a:t>30.01.2022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3A1EDC-0905-45EB-AAFF-207F37FAE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58B9E7-EF16-4695-B4EE-D61201539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C5F10-9DEC-4EBA-857B-B0F8993055B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75265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C381D0-2DEB-43F4-ACC9-D58E00980E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345472-9A3C-4D1D-AADA-8800486B7F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67D541-1028-4EFB-B4D1-DA87773ED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CD6AD-1E1B-4721-80CC-03A605F5FCFE}" type="datetimeFigureOut">
              <a:rPr lang="tr-TR" smtClean="0"/>
              <a:t>30.01.2022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23AC57-F523-4CCE-A183-410ABD066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CE7B43-8A6F-44B7-9DF6-658C53E6B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C5F10-9DEC-4EBA-857B-B0F8993055B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8804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44BB8-6C48-4752-AB7D-C31BCB260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29C3BF-6B8F-46D0-B4DC-4F3A5B56B5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6B7285-6FB7-4F1A-8BAA-E66ED70CF5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0F378E-B523-4923-95C7-367B4A0A07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CD6AD-1E1B-4721-80CC-03A605F5FCFE}" type="datetimeFigureOut">
              <a:rPr lang="tr-TR" smtClean="0"/>
              <a:t>30.01.2022</a:t>
            </a:fld>
            <a:endParaRPr lang="tr-T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14CBE1-20A6-443A-9675-17AABA022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B2EC8E-2EC1-496D-999F-019CD1D6F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C5F10-9DEC-4EBA-857B-B0F8993055B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26688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9A43D7-2273-4F91-99AA-D2DCAF9C7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E43779-7C99-49ED-BE6B-98DAA89145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7CE8B4-FEA1-46B2-A877-193115EFD8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EDB5616-0C7A-447B-BC03-290BBE31A3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087004-ECEE-4292-94FB-325DC2C201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82E2138-2B1C-4191-8A75-5D21CEFBE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CD6AD-1E1B-4721-80CC-03A605F5FCFE}" type="datetimeFigureOut">
              <a:rPr lang="tr-TR" smtClean="0"/>
              <a:t>30.01.2022</a:t>
            </a:fld>
            <a:endParaRPr lang="tr-T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3D60BAD-1653-4D5E-A2F8-3AE8BE060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DC6AEA-7F6C-456E-B928-CDE229DBC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C5F10-9DEC-4EBA-857B-B0F8993055B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24477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B81316-5E0D-47E3-AB7A-F18B21868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5B09F3-FAF5-440A-BA06-1B2EF9C2B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CD6AD-1E1B-4721-80CC-03A605F5FCFE}" type="datetimeFigureOut">
              <a:rPr lang="tr-TR" smtClean="0"/>
              <a:t>30.01.2022</a:t>
            </a:fld>
            <a:endParaRPr lang="tr-T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700DFA-3E3A-4CF2-A851-FF47558DF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E368BF-756E-436D-B5EB-46594F787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C5F10-9DEC-4EBA-857B-B0F8993055B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64497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F954E65-C2A8-4EA9-8E9F-F00BC7C24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CD6AD-1E1B-4721-80CC-03A605F5FCFE}" type="datetimeFigureOut">
              <a:rPr lang="tr-TR" smtClean="0"/>
              <a:t>30.01.2022</a:t>
            </a:fld>
            <a:endParaRPr lang="tr-T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12FF34-824B-4E27-921E-A69D171D2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D7C54A-2DF6-4C5D-8FB7-DD45C10A5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C5F10-9DEC-4EBA-857B-B0F8993055B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77820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18C8CF-F63E-45A3-8076-EC3D87BC85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649BD3-E4E7-4B1A-8D8C-06C05FA351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8BF538-4D45-4710-B973-9535C07AA0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4A4824-0BA0-4901-B4C0-85D80A9B4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CD6AD-1E1B-4721-80CC-03A605F5FCFE}" type="datetimeFigureOut">
              <a:rPr lang="tr-TR" smtClean="0"/>
              <a:t>30.01.2022</a:t>
            </a:fld>
            <a:endParaRPr lang="tr-T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59FBB7-ACB6-4383-8387-96FD24FF01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D43896-C030-47F6-86DB-20110A8D6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C5F10-9DEC-4EBA-857B-B0F8993055B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58217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F21CC8-7A7D-4E8C-BB89-55AB7043F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82C3FB-6F97-4C7E-81F5-72A1DBA7C2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0DF821-D71E-4FBE-A39A-42C0EF566A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EF7536-F99E-4EA2-91CC-391B0C5BF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CD6AD-1E1B-4721-80CC-03A605F5FCFE}" type="datetimeFigureOut">
              <a:rPr lang="tr-TR" smtClean="0"/>
              <a:t>30.01.2022</a:t>
            </a:fld>
            <a:endParaRPr lang="tr-T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5D37B6-4D45-48E2-A4BF-A59D631E4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71A962-0D4C-41EB-A9DD-3C043B036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C5F10-9DEC-4EBA-857B-B0F8993055B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72744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2DDDFC-A6FB-4B42-BE50-2F9BF0900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5DECF1-B4B1-40CA-B6DE-3F2CA2DD57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F0A58E-1736-433A-836C-0D47A01B20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3CD6AD-1E1B-4721-80CC-03A605F5FCFE}" type="datetimeFigureOut">
              <a:rPr lang="tr-TR" smtClean="0"/>
              <a:t>30.01.2022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99589D-26D5-404A-8FA9-7E1D5534D2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DF30E8-514D-45CE-B4AD-0724F7AE3F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4C5F10-9DEC-4EBA-857B-B0F8993055B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08173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4E3B03E-D244-4FE0-9603-2D6D68BAEC84}"/>
              </a:ext>
            </a:extLst>
          </p:cNvPr>
          <p:cNvSpPr/>
          <p:nvPr/>
        </p:nvSpPr>
        <p:spPr>
          <a:xfrm>
            <a:off x="261722" y="4749154"/>
            <a:ext cx="6536262" cy="1589653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1026" name="Picture 2" descr="DCS: F-16C Viper on Steam">
            <a:extLst>
              <a:ext uri="{FF2B5EF4-FFF2-40B4-BE49-F238E27FC236}">
                <a16:creationId xmlns:a16="http://schemas.microsoft.com/office/drawing/2014/main" id="{128CAE09-5B72-408F-B562-A00C36100E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034" y="283633"/>
            <a:ext cx="3217332" cy="2098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19540C1-6C50-4716-AF6D-364C7370FF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3498" y="1609197"/>
            <a:ext cx="10054167" cy="2387600"/>
          </a:xfrm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DCS F-16C PROFILE (for VR) v1.1</a:t>
            </a:r>
            <a:endParaRPr lang="tr-TR" b="1" dirty="0">
              <a:solidFill>
                <a:srgbClr val="00206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6B1627-49EC-40AB-B856-098FB2418E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1003" y="4828329"/>
            <a:ext cx="9144000" cy="1510478"/>
          </a:xfrm>
        </p:spPr>
        <p:txBody>
          <a:bodyPr>
            <a:normAutofit/>
          </a:bodyPr>
          <a:lstStyle/>
          <a:p>
            <a:pPr algn="l"/>
            <a:r>
              <a:rPr lang="en-US" sz="1800" b="1" u="sng" dirty="0">
                <a:solidFill>
                  <a:srgbClr val="002060"/>
                </a:solidFill>
              </a:rPr>
              <a:t>BASE :</a:t>
            </a:r>
            <a:r>
              <a:rPr lang="en-US" sz="1800" b="1" dirty="0">
                <a:solidFill>
                  <a:srgbClr val="002060"/>
                </a:solidFill>
              </a:rPr>
              <a:t> </a:t>
            </a:r>
            <a:r>
              <a:rPr lang="en-US" sz="1800" dirty="0">
                <a:solidFill>
                  <a:srgbClr val="002060"/>
                </a:solidFill>
              </a:rPr>
              <a:t>VIRPIL WRBRD</a:t>
            </a:r>
          </a:p>
          <a:p>
            <a:pPr algn="l"/>
            <a:r>
              <a:rPr lang="en-US" sz="1800" b="1" u="sng" dirty="0">
                <a:solidFill>
                  <a:srgbClr val="002060"/>
                </a:solidFill>
              </a:rPr>
              <a:t>STICK :</a:t>
            </a:r>
            <a:r>
              <a:rPr lang="en-US" sz="1800" b="1" dirty="0">
                <a:solidFill>
                  <a:srgbClr val="002060"/>
                </a:solidFill>
              </a:rPr>
              <a:t> </a:t>
            </a:r>
            <a:r>
              <a:rPr lang="en-US" sz="1800" dirty="0">
                <a:solidFill>
                  <a:srgbClr val="002060"/>
                </a:solidFill>
              </a:rPr>
              <a:t>VIRPIL CONSTELLATION ALPHA</a:t>
            </a:r>
          </a:p>
          <a:p>
            <a:pPr algn="l"/>
            <a:r>
              <a:rPr lang="en-US" sz="1800" b="1" u="sng" dirty="0">
                <a:solidFill>
                  <a:srgbClr val="002060"/>
                </a:solidFill>
              </a:rPr>
              <a:t>THROTTLE :</a:t>
            </a:r>
            <a:r>
              <a:rPr lang="en-US" sz="1800" dirty="0">
                <a:solidFill>
                  <a:srgbClr val="002060"/>
                </a:solidFill>
              </a:rPr>
              <a:t> VIRPIL MONGOOS T-50 CM3</a:t>
            </a:r>
          </a:p>
          <a:p>
            <a:pPr algn="l"/>
            <a:r>
              <a:rPr lang="en-US" sz="1800" b="1" u="sng" dirty="0">
                <a:solidFill>
                  <a:srgbClr val="002060"/>
                </a:solidFill>
              </a:rPr>
              <a:t>VR :</a:t>
            </a:r>
            <a:r>
              <a:rPr lang="en-US" sz="1800" dirty="0">
                <a:solidFill>
                  <a:srgbClr val="002060"/>
                </a:solidFill>
              </a:rPr>
              <a:t> HP Reverb G2</a:t>
            </a:r>
          </a:p>
        </p:txBody>
      </p:sp>
    </p:spTree>
    <p:extLst>
      <p:ext uri="{BB962C8B-B14F-4D97-AF65-F5344CB8AC3E}">
        <p14:creationId xmlns:p14="http://schemas.microsoft.com/office/powerpoint/2010/main" val="3635013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E8DAC26F-235A-4A8C-9BC6-9E66EC01500D}"/>
              </a:ext>
            </a:extLst>
          </p:cNvPr>
          <p:cNvSpPr txBox="1"/>
          <p:nvPr/>
        </p:nvSpPr>
        <p:spPr>
          <a:xfrm>
            <a:off x="311133" y="144611"/>
            <a:ext cx="29155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TECHNICAL NOTES</a:t>
            </a:r>
            <a:endParaRPr lang="tr-TR" sz="2800" b="1" dirty="0">
              <a:solidFill>
                <a:srgbClr val="002060"/>
              </a:solidFill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F339E08-3C1E-44F7-ADAE-CDE3FF5852AC}"/>
              </a:ext>
            </a:extLst>
          </p:cNvPr>
          <p:cNvCxnSpPr>
            <a:cxnSpLocks/>
          </p:cNvCxnSpPr>
          <p:nvPr/>
        </p:nvCxnSpPr>
        <p:spPr>
          <a:xfrm flipV="1">
            <a:off x="201848" y="652436"/>
            <a:ext cx="11738515" cy="16482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D210BE18-4BD7-4547-A6A0-D0CBCDB9CFEB}"/>
              </a:ext>
            </a:extLst>
          </p:cNvPr>
          <p:cNvSpPr txBox="1"/>
          <p:nvPr/>
        </p:nvSpPr>
        <p:spPr>
          <a:xfrm>
            <a:off x="438225" y="2648141"/>
            <a:ext cx="49900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/>
              <a:t>rX</a:t>
            </a:r>
            <a:r>
              <a:rPr lang="en-US" sz="1400" dirty="0"/>
              <a:t> and </a:t>
            </a:r>
            <a:r>
              <a:rPr lang="en-US" sz="1400" dirty="0" err="1"/>
              <a:t>rY</a:t>
            </a:r>
            <a:r>
              <a:rPr lang="en-US" sz="1400" dirty="0"/>
              <a:t> axes are set to buttons on %0 and %100 ranges.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/>
              <a:t>Slider button (# 31) must be set as Modifier in DCS Modifier Menu.</a:t>
            </a:r>
            <a:endParaRPr lang="tr-TR" sz="1400" i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A3CFFC0-7515-49D5-A6B4-8A044A1B16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1402" y="2852235"/>
            <a:ext cx="2829346" cy="27453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A0C5374-0F4D-4556-AB4D-29699E5C64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9438" y="2705366"/>
            <a:ext cx="1550252" cy="56827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9692200-481F-4959-8B7E-06475EC0769B}"/>
              </a:ext>
            </a:extLst>
          </p:cNvPr>
          <p:cNvSpPr txBox="1"/>
          <p:nvPr/>
        </p:nvSpPr>
        <p:spPr>
          <a:xfrm>
            <a:off x="311133" y="883977"/>
            <a:ext cx="11370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Underlying profile relies on certain customizations on Virpil Software. After calibration, certain “axis to button” modifications are needed. </a:t>
            </a:r>
            <a:r>
              <a:rPr lang="en-US" sz="1600" dirty="0"/>
              <a:t>(</a:t>
            </a:r>
            <a:r>
              <a:rPr lang="en-US" sz="1200" i="1" dirty="0"/>
              <a:t>Button numbers assigned by the Virpil software may change so the profile must change accordingly.)</a:t>
            </a:r>
          </a:p>
          <a:p>
            <a:endParaRPr lang="en-US" sz="1200" i="1" dirty="0"/>
          </a:p>
          <a:p>
            <a:r>
              <a:rPr lang="en-US" sz="1200" i="1" dirty="0"/>
              <a:t>Physical button # means the button number on the hardware, Logical button # means the button number on Windows. Due to that, you’ll see the Logical Button # on DCS Control assignment screen not the Physical one.</a:t>
            </a:r>
            <a:endParaRPr lang="tr-TR" sz="2400" i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8F53E3A-5A1B-41B4-A2A2-023B441E5DF8}"/>
              </a:ext>
            </a:extLst>
          </p:cNvPr>
          <p:cNvSpPr txBox="1"/>
          <p:nvPr/>
        </p:nvSpPr>
        <p:spPr>
          <a:xfrm>
            <a:off x="422926" y="3905448"/>
            <a:ext cx="83338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/>
              <a:t>rX</a:t>
            </a:r>
            <a:r>
              <a:rPr lang="en-US" sz="1400" dirty="0"/>
              <a:t> and </a:t>
            </a:r>
            <a:r>
              <a:rPr lang="en-US" sz="1400" dirty="0" err="1"/>
              <a:t>rY</a:t>
            </a:r>
            <a:r>
              <a:rPr lang="en-US" sz="1400" dirty="0"/>
              <a:t> axes are set to buttons on %0. (used for cutoff detent.)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/>
              <a:t>rZ</a:t>
            </a:r>
            <a:r>
              <a:rPr lang="en-US" sz="1400" dirty="0"/>
              <a:t> axis is set to axis to buttons on %0 (#75) and %100 (#76).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Z axis is set to axis to buttons on %0 (#77) and %100 (#78) (used for VR zoom options, can also be used for </a:t>
            </a:r>
            <a:r>
              <a:rPr lang="en-US" sz="1400" dirty="0" err="1"/>
              <a:t>TrackIR</a:t>
            </a:r>
            <a:r>
              <a:rPr lang="en-US" sz="1400" dirty="0"/>
              <a:t> recenter </a:t>
            </a:r>
            <a:r>
              <a:rPr lang="en-US" sz="1400" dirty="0" err="1"/>
              <a:t>etc</a:t>
            </a:r>
            <a:r>
              <a:rPr lang="en-US" sz="1400" dirty="0"/>
              <a:t> if VR is not used. )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11CFF2C-F46D-4506-93B1-770BC4B8B2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769" y="5260983"/>
            <a:ext cx="1483403" cy="1237667"/>
          </a:xfrm>
          <a:prstGeom prst="rect">
            <a:avLst/>
          </a:prstGeom>
        </p:spPr>
      </p:pic>
      <p:sp>
        <p:nvSpPr>
          <p:cNvPr id="20" name="Arrow: Right 19">
            <a:extLst>
              <a:ext uri="{FF2B5EF4-FFF2-40B4-BE49-F238E27FC236}">
                <a16:creationId xmlns:a16="http://schemas.microsoft.com/office/drawing/2014/main" id="{C5DB8695-AE2D-484C-A901-E982018041A1}"/>
              </a:ext>
            </a:extLst>
          </p:cNvPr>
          <p:cNvSpPr/>
          <p:nvPr/>
        </p:nvSpPr>
        <p:spPr>
          <a:xfrm>
            <a:off x="2181386" y="5649132"/>
            <a:ext cx="371960" cy="32159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0000AE31-A2C2-41EC-B887-05222E8F43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2671448"/>
              </p:ext>
            </p:extLst>
          </p:nvPr>
        </p:nvGraphicFramePr>
        <p:xfrm>
          <a:off x="2724648" y="5428114"/>
          <a:ext cx="5626100" cy="736600"/>
        </p:xfrm>
        <a:graphic>
          <a:graphicData uri="http://schemas.openxmlformats.org/drawingml/2006/table">
            <a:tbl>
              <a:tblPr/>
              <a:tblGrid>
                <a:gridCol w="787400">
                  <a:extLst>
                    <a:ext uri="{9D8B030D-6E8A-4147-A177-3AD203B41FA5}">
                      <a16:colId xmlns:a16="http://schemas.microsoft.com/office/drawing/2014/main" val="886497057"/>
                    </a:ext>
                  </a:extLst>
                </a:gridCol>
                <a:gridCol w="939800">
                  <a:extLst>
                    <a:ext uri="{9D8B030D-6E8A-4147-A177-3AD203B41FA5}">
                      <a16:colId xmlns:a16="http://schemas.microsoft.com/office/drawing/2014/main" val="1926684530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2586569045"/>
                    </a:ext>
                  </a:extLst>
                </a:gridCol>
                <a:gridCol w="787400">
                  <a:extLst>
                    <a:ext uri="{9D8B030D-6E8A-4147-A177-3AD203B41FA5}">
                      <a16:colId xmlns:a16="http://schemas.microsoft.com/office/drawing/2014/main" val="2654469541"/>
                    </a:ext>
                  </a:extLst>
                </a:gridCol>
                <a:gridCol w="774700">
                  <a:extLst>
                    <a:ext uri="{9D8B030D-6E8A-4147-A177-3AD203B41FA5}">
                      <a16:colId xmlns:a16="http://schemas.microsoft.com/office/drawing/2014/main" val="3638679432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4170386050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3709292402"/>
                    </a:ext>
                  </a:extLst>
                </a:gridCol>
                <a:gridCol w="660400">
                  <a:extLst>
                    <a:ext uri="{9D8B030D-6E8A-4147-A177-3AD203B41FA5}">
                      <a16:colId xmlns:a16="http://schemas.microsoft.com/office/drawing/2014/main" val="2240636563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Physical Axis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DCS Axis Name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Deadzone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Saturation X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Saturation Y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Curvature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Slider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Invert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418043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Joy X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003585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Joy Y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678093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rX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Joy RX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729430"/>
                  </a:ext>
                </a:extLst>
              </a:tr>
            </a:tbl>
          </a:graphicData>
        </a:graphic>
      </p:graphicFrame>
      <p:sp>
        <p:nvSpPr>
          <p:cNvPr id="24" name="TextBox 23">
            <a:extLst>
              <a:ext uri="{FF2B5EF4-FFF2-40B4-BE49-F238E27FC236}">
                <a16:creationId xmlns:a16="http://schemas.microsoft.com/office/drawing/2014/main" id="{81944FA2-E0C2-4D3F-8451-2FFA044CE0F3}"/>
              </a:ext>
            </a:extLst>
          </p:cNvPr>
          <p:cNvSpPr txBox="1"/>
          <p:nvPr/>
        </p:nvSpPr>
        <p:spPr>
          <a:xfrm>
            <a:off x="9496530" y="5495752"/>
            <a:ext cx="5357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highlight>
                  <a:srgbClr val="00FF00"/>
                </a:highlight>
              </a:rPr>
              <a:t>SHIFT</a:t>
            </a:r>
            <a:endParaRPr lang="tr-TR" sz="1200" dirty="0">
              <a:highlight>
                <a:srgbClr val="00FF00"/>
              </a:highlight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D60A8D7-2751-4FF3-8D9E-188C70D16AD4}"/>
              </a:ext>
            </a:extLst>
          </p:cNvPr>
          <p:cNvSpPr txBox="1"/>
          <p:nvPr/>
        </p:nvSpPr>
        <p:spPr>
          <a:xfrm>
            <a:off x="9492297" y="5740770"/>
            <a:ext cx="6022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highlight>
                  <a:srgbClr val="FFFF00"/>
                </a:highlight>
              </a:rPr>
              <a:t>NOTES</a:t>
            </a:r>
            <a:endParaRPr lang="tr-TR" sz="1200" dirty="0">
              <a:highlight>
                <a:srgbClr val="FFFF00"/>
              </a:highlight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1307D01-3271-4CA5-A6D4-BDF1A6F7D2C6}"/>
              </a:ext>
            </a:extLst>
          </p:cNvPr>
          <p:cNvSpPr txBox="1"/>
          <p:nvPr/>
        </p:nvSpPr>
        <p:spPr>
          <a:xfrm>
            <a:off x="9914882" y="5495752"/>
            <a:ext cx="10679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: Shifted Layer</a:t>
            </a:r>
            <a:endParaRPr lang="tr-TR" sz="12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D6883C5-F785-42A8-A8B5-9544A6D71CEE}"/>
              </a:ext>
            </a:extLst>
          </p:cNvPr>
          <p:cNvSpPr txBox="1"/>
          <p:nvPr/>
        </p:nvSpPr>
        <p:spPr>
          <a:xfrm>
            <a:off x="9931815" y="5734667"/>
            <a:ext cx="11031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: Special Notes</a:t>
            </a:r>
            <a:endParaRPr lang="tr-TR" sz="1200" dirty="0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D01C8567-AF2C-4E1C-B7F6-67D0257A55C4}"/>
              </a:ext>
            </a:extLst>
          </p:cNvPr>
          <p:cNvSpPr/>
          <p:nvPr/>
        </p:nvSpPr>
        <p:spPr>
          <a:xfrm>
            <a:off x="9424564" y="5427969"/>
            <a:ext cx="2243667" cy="64346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8DC96D8-98D2-402F-8391-CCF8B0BE9FE6}"/>
              </a:ext>
            </a:extLst>
          </p:cNvPr>
          <p:cNvGrpSpPr/>
          <p:nvPr/>
        </p:nvGrpSpPr>
        <p:grpSpPr>
          <a:xfrm>
            <a:off x="8634139" y="3726835"/>
            <a:ext cx="2104738" cy="1192295"/>
            <a:chOff x="9001354" y="3689991"/>
            <a:chExt cx="2104738" cy="119229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1F4C3A7-244B-4352-8AAB-FB0565E311A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001354" y="3689991"/>
              <a:ext cx="2104738" cy="648689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767E39F-E68B-445C-BAAB-4F549224BF0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001354" y="4216044"/>
              <a:ext cx="2104738" cy="666242"/>
            </a:xfrm>
            <a:prstGeom prst="rect">
              <a:avLst/>
            </a:prstGeom>
          </p:spPr>
        </p:pic>
      </p:grp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791DE15F-D57D-43FC-9C5B-86E97DC2C65D}"/>
              </a:ext>
            </a:extLst>
          </p:cNvPr>
          <p:cNvSpPr/>
          <p:nvPr/>
        </p:nvSpPr>
        <p:spPr>
          <a:xfrm>
            <a:off x="395207" y="2393455"/>
            <a:ext cx="10587596" cy="103554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1797A171-750B-4928-80E5-13E5EEA1CC3F}"/>
              </a:ext>
            </a:extLst>
          </p:cNvPr>
          <p:cNvSpPr/>
          <p:nvPr/>
        </p:nvSpPr>
        <p:spPr>
          <a:xfrm>
            <a:off x="488197" y="2215948"/>
            <a:ext cx="1731935" cy="3528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VIRPIL ALPHA STICK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5CA4FD30-8306-4BE0-9E76-732433649AC2}"/>
              </a:ext>
            </a:extLst>
          </p:cNvPr>
          <p:cNvSpPr/>
          <p:nvPr/>
        </p:nvSpPr>
        <p:spPr>
          <a:xfrm>
            <a:off x="395207" y="3670945"/>
            <a:ext cx="10572297" cy="128780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1ACB0703-7A56-4CAF-9D2A-13048077CDFB}"/>
              </a:ext>
            </a:extLst>
          </p:cNvPr>
          <p:cNvSpPr/>
          <p:nvPr/>
        </p:nvSpPr>
        <p:spPr>
          <a:xfrm>
            <a:off x="472898" y="3552599"/>
            <a:ext cx="1731935" cy="3528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VIRPIL CM3 THROTTLE</a:t>
            </a:r>
          </a:p>
        </p:txBody>
      </p:sp>
    </p:spTree>
    <p:extLst>
      <p:ext uri="{BB962C8B-B14F-4D97-AF65-F5344CB8AC3E}">
        <p14:creationId xmlns:p14="http://schemas.microsoft.com/office/powerpoint/2010/main" val="1670626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E8DAC26F-235A-4A8C-9BC6-9E66EC01500D}"/>
              </a:ext>
            </a:extLst>
          </p:cNvPr>
          <p:cNvSpPr txBox="1"/>
          <p:nvPr/>
        </p:nvSpPr>
        <p:spPr>
          <a:xfrm>
            <a:off x="311133" y="144611"/>
            <a:ext cx="57894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VPC BUTTON #  AND MODE SETTINGS</a:t>
            </a:r>
            <a:endParaRPr lang="tr-TR" sz="2800" b="1" dirty="0">
              <a:solidFill>
                <a:srgbClr val="002060"/>
              </a:solidFill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F339E08-3C1E-44F7-ADAE-CDE3FF5852AC}"/>
              </a:ext>
            </a:extLst>
          </p:cNvPr>
          <p:cNvCxnSpPr>
            <a:cxnSpLocks/>
          </p:cNvCxnSpPr>
          <p:nvPr/>
        </p:nvCxnSpPr>
        <p:spPr>
          <a:xfrm flipV="1">
            <a:off x="201848" y="652436"/>
            <a:ext cx="11738515" cy="16482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ECA47BF-DD7C-4177-A8FE-26AD79105F77}"/>
              </a:ext>
            </a:extLst>
          </p:cNvPr>
          <p:cNvGrpSpPr/>
          <p:nvPr/>
        </p:nvGrpSpPr>
        <p:grpSpPr>
          <a:xfrm>
            <a:off x="999641" y="1617557"/>
            <a:ext cx="1356101" cy="4056208"/>
            <a:chOff x="468824" y="1299841"/>
            <a:chExt cx="1356101" cy="4056208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B7E235FC-C99E-400C-86F7-4D1A65EBD6B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8824" y="4675878"/>
              <a:ext cx="1356101" cy="680171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5D5394C-9C8F-4F2A-8F95-85F64181CA9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8824" y="2983986"/>
              <a:ext cx="1356101" cy="1808135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1927A944-D6C8-4554-B97F-C3346A496F3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8824" y="1299841"/>
              <a:ext cx="1356101" cy="1808135"/>
            </a:xfrm>
            <a:prstGeom prst="rect">
              <a:avLst/>
            </a:prstGeom>
          </p:spPr>
        </p:pic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0B31FD44-1AEF-4A34-9191-1A046100948C}"/>
              </a:ext>
            </a:extLst>
          </p:cNvPr>
          <p:cNvGrpSpPr/>
          <p:nvPr/>
        </p:nvGrpSpPr>
        <p:grpSpPr>
          <a:xfrm>
            <a:off x="4573292" y="1617557"/>
            <a:ext cx="1356101" cy="3789484"/>
            <a:chOff x="4739899" y="1610371"/>
            <a:chExt cx="1356101" cy="3789484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18F2ECC5-70DF-450D-8424-8A0C064C713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739899" y="3445053"/>
              <a:ext cx="1356101" cy="1954802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44F22180-A1A0-4554-8127-976AF234DFB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739899" y="1610371"/>
              <a:ext cx="1356101" cy="1954802"/>
            </a:xfrm>
            <a:prstGeom prst="rect">
              <a:avLst/>
            </a:prstGeom>
          </p:spPr>
        </p:pic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183843B-7FC0-4C5C-9048-F16B3D865CFF}"/>
              </a:ext>
            </a:extLst>
          </p:cNvPr>
          <p:cNvGrpSpPr/>
          <p:nvPr/>
        </p:nvGrpSpPr>
        <p:grpSpPr>
          <a:xfrm>
            <a:off x="6072753" y="1624743"/>
            <a:ext cx="1356101" cy="3762221"/>
            <a:chOff x="6619068" y="1679551"/>
            <a:chExt cx="1356101" cy="3762221"/>
          </a:xfrm>
        </p:grpSpPr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A3F5F50B-1AC0-483E-BA4F-C91D30C1A39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619068" y="3495421"/>
              <a:ext cx="1356101" cy="1946351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2B8A4403-E33C-43BD-9830-44A1F3B10B1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619068" y="1679551"/>
              <a:ext cx="1356101" cy="1947616"/>
            </a:xfrm>
            <a:prstGeom prst="rect">
              <a:avLst/>
            </a:prstGeom>
          </p:spPr>
        </p:pic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FCDE292-DBEA-4ED8-AED7-2588E5BAD80B}"/>
              </a:ext>
            </a:extLst>
          </p:cNvPr>
          <p:cNvGrpSpPr/>
          <p:nvPr/>
        </p:nvGrpSpPr>
        <p:grpSpPr>
          <a:xfrm>
            <a:off x="7572214" y="1633898"/>
            <a:ext cx="1356101" cy="3636681"/>
            <a:chOff x="7893805" y="1619667"/>
            <a:chExt cx="1356101" cy="3636681"/>
          </a:xfrm>
        </p:grpSpPr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A96AF34C-E0FD-4559-A9F1-E3AA5688C6B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893805" y="3428852"/>
              <a:ext cx="1356101" cy="1827496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CE062944-6838-4869-A309-9ACDC13FCC4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893805" y="1619667"/>
              <a:ext cx="1356101" cy="1938320"/>
            </a:xfrm>
            <a:prstGeom prst="rect">
              <a:avLst/>
            </a:prstGeom>
          </p:spPr>
        </p:pic>
      </p:grp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3E9954F5-0066-4D35-802E-B59C32E279CE}"/>
              </a:ext>
            </a:extLst>
          </p:cNvPr>
          <p:cNvSpPr/>
          <p:nvPr/>
        </p:nvSpPr>
        <p:spPr>
          <a:xfrm>
            <a:off x="761339" y="1053183"/>
            <a:ext cx="1745511" cy="499792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9761C4B3-6B60-42E9-A965-ED0A1A36479F}"/>
              </a:ext>
            </a:extLst>
          </p:cNvPr>
          <p:cNvSpPr/>
          <p:nvPr/>
        </p:nvSpPr>
        <p:spPr>
          <a:xfrm>
            <a:off x="804936" y="876759"/>
            <a:ext cx="1745510" cy="3528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VIRPIL ALPHA STICK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80F63E34-3279-450F-BAC0-9C5997945590}"/>
              </a:ext>
            </a:extLst>
          </p:cNvPr>
          <p:cNvSpPr/>
          <p:nvPr/>
        </p:nvSpPr>
        <p:spPr>
          <a:xfrm>
            <a:off x="4146625" y="1053183"/>
            <a:ext cx="5121359" cy="486329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1A0F4526-93C1-4010-ACE4-DA037F4A8870}"/>
              </a:ext>
            </a:extLst>
          </p:cNvPr>
          <p:cNvSpPr/>
          <p:nvPr/>
        </p:nvSpPr>
        <p:spPr>
          <a:xfrm>
            <a:off x="4641942" y="876759"/>
            <a:ext cx="1731935" cy="3528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VIRPIL CM3 THROTTLE</a:t>
            </a:r>
          </a:p>
        </p:txBody>
      </p:sp>
    </p:spTree>
    <p:extLst>
      <p:ext uri="{BB962C8B-B14F-4D97-AF65-F5344CB8AC3E}">
        <p14:creationId xmlns:p14="http://schemas.microsoft.com/office/powerpoint/2010/main" val="6482999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6F2752D-22CF-4566-BFC8-9AD5A831B1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7947" y="2325455"/>
            <a:ext cx="1435121" cy="2358910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7655FD28-1E7D-4B87-9774-BF16F4A16774}"/>
              </a:ext>
            </a:extLst>
          </p:cNvPr>
          <p:cNvSpPr/>
          <p:nvPr/>
        </p:nvSpPr>
        <p:spPr>
          <a:xfrm>
            <a:off x="4696267" y="2835202"/>
            <a:ext cx="49623" cy="6015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A861EAF-E17D-43CA-87FD-84770056C89B}"/>
              </a:ext>
            </a:extLst>
          </p:cNvPr>
          <p:cNvSpPr/>
          <p:nvPr/>
        </p:nvSpPr>
        <p:spPr>
          <a:xfrm>
            <a:off x="4796789" y="2562789"/>
            <a:ext cx="49623" cy="6015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178D69E-2B35-4D17-843B-7427D4DCB084}"/>
              </a:ext>
            </a:extLst>
          </p:cNvPr>
          <p:cNvSpPr/>
          <p:nvPr/>
        </p:nvSpPr>
        <p:spPr>
          <a:xfrm>
            <a:off x="5045507" y="2481893"/>
            <a:ext cx="49623" cy="6015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B912F5C-1720-4674-A386-D182CE2C6BEF}"/>
              </a:ext>
            </a:extLst>
          </p:cNvPr>
          <p:cNvSpPr/>
          <p:nvPr/>
        </p:nvSpPr>
        <p:spPr>
          <a:xfrm>
            <a:off x="5078796" y="2985182"/>
            <a:ext cx="49623" cy="6015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5344B07-9B78-40E1-BAE5-738C1B7EBD2C}"/>
              </a:ext>
            </a:extLst>
          </p:cNvPr>
          <p:cNvSpPr/>
          <p:nvPr/>
        </p:nvSpPr>
        <p:spPr>
          <a:xfrm>
            <a:off x="4917948" y="2835202"/>
            <a:ext cx="49623" cy="6015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ED1FEA6-FDAF-454D-BDAE-D9516B44C040}"/>
              </a:ext>
            </a:extLst>
          </p:cNvPr>
          <p:cNvSpPr/>
          <p:nvPr/>
        </p:nvSpPr>
        <p:spPr>
          <a:xfrm>
            <a:off x="5078796" y="2746945"/>
            <a:ext cx="49623" cy="6015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F44C634-11AB-4FE3-BE4D-DCA70FB2D674}"/>
              </a:ext>
            </a:extLst>
          </p:cNvPr>
          <p:cNvSpPr/>
          <p:nvPr/>
        </p:nvSpPr>
        <p:spPr>
          <a:xfrm>
            <a:off x="4868325" y="3405099"/>
            <a:ext cx="49623" cy="6015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53E6334-B28B-4F83-A7BD-D1D844B8C0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0933" y="2398703"/>
            <a:ext cx="1604199" cy="2208172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55DA03D7-EC5C-4C38-BF5A-C4395576A081}"/>
              </a:ext>
            </a:extLst>
          </p:cNvPr>
          <p:cNvSpPr/>
          <p:nvPr/>
        </p:nvSpPr>
        <p:spPr>
          <a:xfrm>
            <a:off x="6924971" y="3502789"/>
            <a:ext cx="44384" cy="5436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4D33136-7169-46F8-992F-2E121D3AD770}"/>
              </a:ext>
            </a:extLst>
          </p:cNvPr>
          <p:cNvSpPr/>
          <p:nvPr/>
        </p:nvSpPr>
        <p:spPr>
          <a:xfrm>
            <a:off x="6986295" y="3299508"/>
            <a:ext cx="44384" cy="5436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528D021-4F34-4C2D-92D2-9D1BCCC7A060}"/>
              </a:ext>
            </a:extLst>
          </p:cNvPr>
          <p:cNvSpPr/>
          <p:nvPr/>
        </p:nvSpPr>
        <p:spPr>
          <a:xfrm>
            <a:off x="6989224" y="4143719"/>
            <a:ext cx="45719" cy="45719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E3C6188-EC9A-4F39-AD99-7757718D8666}"/>
              </a:ext>
            </a:extLst>
          </p:cNvPr>
          <p:cNvSpPr/>
          <p:nvPr/>
        </p:nvSpPr>
        <p:spPr>
          <a:xfrm>
            <a:off x="6837668" y="3799614"/>
            <a:ext cx="44384" cy="5436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F575747-8B1A-4672-BFE2-B56E09BD25D5}"/>
              </a:ext>
            </a:extLst>
          </p:cNvPr>
          <p:cNvSpPr/>
          <p:nvPr/>
        </p:nvSpPr>
        <p:spPr>
          <a:xfrm>
            <a:off x="7128479" y="3669011"/>
            <a:ext cx="44384" cy="5436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graphicFrame>
        <p:nvGraphicFramePr>
          <p:cNvPr id="20" name="Table 95">
            <a:extLst>
              <a:ext uri="{FF2B5EF4-FFF2-40B4-BE49-F238E27FC236}">
                <a16:creationId xmlns:a16="http://schemas.microsoft.com/office/drawing/2014/main" id="{E76F29E5-0BBA-4E17-BC8B-F5FA134897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3465041"/>
              </p:ext>
            </p:extLst>
          </p:nvPr>
        </p:nvGraphicFramePr>
        <p:xfrm>
          <a:off x="212572" y="2632551"/>
          <a:ext cx="3782745" cy="211089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48320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402956">
                  <a:extLst>
                    <a:ext uri="{9D8B030D-6E8A-4147-A177-3AD203B41FA5}">
                      <a16:colId xmlns:a16="http://schemas.microsoft.com/office/drawing/2014/main" val="3198504229"/>
                    </a:ext>
                  </a:extLst>
                </a:gridCol>
                <a:gridCol w="391332">
                  <a:extLst>
                    <a:ext uri="{9D8B030D-6E8A-4147-A177-3AD203B41FA5}">
                      <a16:colId xmlns:a16="http://schemas.microsoft.com/office/drawing/2014/main" val="2083141385"/>
                    </a:ext>
                  </a:extLst>
                </a:gridCol>
                <a:gridCol w="2240137">
                  <a:extLst>
                    <a:ext uri="{9D8B030D-6E8A-4147-A177-3AD203B41FA5}">
                      <a16:colId xmlns:a16="http://schemas.microsoft.com/office/drawing/2014/main" val="296756092"/>
                    </a:ext>
                  </a:extLst>
                </a:gridCol>
              </a:tblGrid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Action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Log #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err="1"/>
                        <a:t>Phy</a:t>
                      </a:r>
                      <a:r>
                        <a:rPr lang="en-US" sz="800" dirty="0"/>
                        <a:t>#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9066865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Press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tr-TR" sz="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8197789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Down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34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r-TR" sz="700" dirty="0"/>
                        <a:t>TRIM </a:t>
                      </a:r>
                      <a:r>
                        <a:rPr lang="tr-TR" sz="700" dirty="0" err="1"/>
                        <a:t>Button</a:t>
                      </a:r>
                      <a:r>
                        <a:rPr lang="tr-TR" sz="700" dirty="0"/>
                        <a:t> - NOSE UP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9929540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Left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35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TRIM Button - LEFT WING DOWN</a:t>
                      </a:r>
                      <a:endParaRPr lang="tr-TR" sz="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14783268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33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r-TR" sz="700" dirty="0"/>
                        <a:t>TRIM </a:t>
                      </a:r>
                      <a:r>
                        <a:rPr lang="tr-TR" sz="700" dirty="0" err="1"/>
                        <a:t>Button</a:t>
                      </a:r>
                      <a:r>
                        <a:rPr lang="tr-TR" sz="700" dirty="0"/>
                        <a:t> - NOSE </a:t>
                      </a:r>
                      <a:r>
                        <a:rPr lang="en-US" sz="700" dirty="0"/>
                        <a:t>DOWN</a:t>
                      </a:r>
                      <a:endParaRPr lang="tr-TR" sz="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4533324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Right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36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TRIM Button - RIGHT WING DOWN</a:t>
                      </a:r>
                      <a:endParaRPr lang="tr-TR" sz="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70601459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L/ R Analog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err="1"/>
                        <a:t>rX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err="1"/>
                        <a:t>rX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i="1" dirty="0">
                          <a:highlight>
                            <a:srgbClr val="FFFF00"/>
                          </a:highlight>
                        </a:rPr>
                        <a:t>Program as Axis to Buttons in VPC - %0 &amp; %100</a:t>
                      </a:r>
                      <a:endParaRPr lang="tr-TR" sz="700" i="1" dirty="0">
                        <a:highlight>
                          <a:srgbClr val="FFFF00"/>
                        </a:highlight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75691022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U/D Analog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err="1"/>
                        <a:t>rY</a:t>
                      </a:r>
                      <a:endParaRPr 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err="1"/>
                        <a:t>rY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i="1" dirty="0">
                          <a:highlight>
                            <a:srgbClr val="FFFF00"/>
                          </a:highlight>
                        </a:rPr>
                        <a:t>Program as Axis to Buttons in VPC - %0 &amp; %100</a:t>
                      </a:r>
                      <a:endParaRPr lang="tr-TR" sz="700" i="1" dirty="0">
                        <a:highlight>
                          <a:srgbClr val="FFFF00"/>
                        </a:highlight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95991203"/>
                  </a:ext>
                </a:extLst>
              </a:tr>
            </a:tbl>
          </a:graphicData>
        </a:graphic>
      </p:graphicFrame>
      <p:graphicFrame>
        <p:nvGraphicFramePr>
          <p:cNvPr id="21" name="Table 95">
            <a:extLst>
              <a:ext uri="{FF2B5EF4-FFF2-40B4-BE49-F238E27FC236}">
                <a16:creationId xmlns:a16="http://schemas.microsoft.com/office/drawing/2014/main" id="{DBACF4C3-A41D-4C68-B904-BFD196135C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2325384"/>
              </p:ext>
            </p:extLst>
          </p:nvPr>
        </p:nvGraphicFramePr>
        <p:xfrm>
          <a:off x="212573" y="5036113"/>
          <a:ext cx="3782745" cy="158317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40570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406830">
                  <a:extLst>
                    <a:ext uri="{9D8B030D-6E8A-4147-A177-3AD203B41FA5}">
                      <a16:colId xmlns:a16="http://schemas.microsoft.com/office/drawing/2014/main" val="3198504229"/>
                    </a:ext>
                  </a:extLst>
                </a:gridCol>
                <a:gridCol w="391332">
                  <a:extLst>
                    <a:ext uri="{9D8B030D-6E8A-4147-A177-3AD203B41FA5}">
                      <a16:colId xmlns:a16="http://schemas.microsoft.com/office/drawing/2014/main" val="2083141385"/>
                    </a:ext>
                  </a:extLst>
                </a:gridCol>
                <a:gridCol w="2244013">
                  <a:extLst>
                    <a:ext uri="{9D8B030D-6E8A-4147-A177-3AD203B41FA5}">
                      <a16:colId xmlns:a16="http://schemas.microsoft.com/office/drawing/2014/main" val="296756092"/>
                    </a:ext>
                  </a:extLst>
                </a:gridCol>
              </a:tblGrid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Action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Log #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err="1"/>
                        <a:t>Phy</a:t>
                      </a:r>
                      <a:r>
                        <a:rPr lang="en-US" sz="800" dirty="0"/>
                        <a:t>#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9066865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Press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tr-TR" sz="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8197789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Down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r-TR" sz="700" dirty="0" err="1"/>
                        <a:t>Target</a:t>
                      </a:r>
                      <a:r>
                        <a:rPr lang="tr-TR" sz="700" dirty="0"/>
                        <a:t> Management Switch - </a:t>
                      </a:r>
                      <a:r>
                        <a:rPr lang="tr-TR" sz="700" dirty="0" err="1"/>
                        <a:t>Down</a:t>
                      </a:r>
                      <a:endParaRPr lang="tr-TR" sz="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9929540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Left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r-TR" sz="700" dirty="0" err="1"/>
                        <a:t>Target</a:t>
                      </a:r>
                      <a:r>
                        <a:rPr lang="tr-TR" sz="700" dirty="0"/>
                        <a:t> Management Switch – </a:t>
                      </a:r>
                      <a:r>
                        <a:rPr lang="en-US" sz="700" dirty="0"/>
                        <a:t>Left</a:t>
                      </a:r>
                      <a:endParaRPr lang="tr-TR" sz="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14783268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r-TR" sz="700" dirty="0" err="1"/>
                        <a:t>Target</a:t>
                      </a:r>
                      <a:r>
                        <a:rPr lang="tr-TR" sz="700" dirty="0"/>
                        <a:t> Management Switch – </a:t>
                      </a:r>
                      <a:r>
                        <a:rPr lang="en-US" sz="700" dirty="0"/>
                        <a:t>Up</a:t>
                      </a:r>
                      <a:endParaRPr lang="tr-TR" sz="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4533324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Right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r-TR" sz="700" dirty="0" err="1"/>
                        <a:t>Target</a:t>
                      </a:r>
                      <a:r>
                        <a:rPr lang="tr-TR" sz="700" dirty="0"/>
                        <a:t> Management Switch – </a:t>
                      </a:r>
                      <a:r>
                        <a:rPr lang="en-US" sz="700" dirty="0"/>
                        <a:t>Right</a:t>
                      </a:r>
                      <a:endParaRPr lang="tr-TR" sz="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70601459"/>
                  </a:ext>
                </a:extLst>
              </a:tr>
            </a:tbl>
          </a:graphicData>
        </a:graphic>
      </p:graphicFrame>
      <p:graphicFrame>
        <p:nvGraphicFramePr>
          <p:cNvPr id="23" name="Table 95">
            <a:extLst>
              <a:ext uri="{FF2B5EF4-FFF2-40B4-BE49-F238E27FC236}">
                <a16:creationId xmlns:a16="http://schemas.microsoft.com/office/drawing/2014/main" id="{FBC5B7CC-8B0E-4A85-AC83-568DD68D89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4813292"/>
              </p:ext>
            </p:extLst>
          </p:nvPr>
        </p:nvGraphicFramePr>
        <p:xfrm>
          <a:off x="201848" y="901411"/>
          <a:ext cx="3782745" cy="158317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59044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402956">
                  <a:extLst>
                    <a:ext uri="{9D8B030D-6E8A-4147-A177-3AD203B41FA5}">
                      <a16:colId xmlns:a16="http://schemas.microsoft.com/office/drawing/2014/main" val="3198504229"/>
                    </a:ext>
                  </a:extLst>
                </a:gridCol>
                <a:gridCol w="395206">
                  <a:extLst>
                    <a:ext uri="{9D8B030D-6E8A-4147-A177-3AD203B41FA5}">
                      <a16:colId xmlns:a16="http://schemas.microsoft.com/office/drawing/2014/main" val="2083141385"/>
                    </a:ext>
                  </a:extLst>
                </a:gridCol>
                <a:gridCol w="2225539">
                  <a:extLst>
                    <a:ext uri="{9D8B030D-6E8A-4147-A177-3AD203B41FA5}">
                      <a16:colId xmlns:a16="http://schemas.microsoft.com/office/drawing/2014/main" val="296756092"/>
                    </a:ext>
                  </a:extLst>
                </a:gridCol>
              </a:tblGrid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Action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Log #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err="1"/>
                        <a:t>Phy</a:t>
                      </a:r>
                      <a:r>
                        <a:rPr lang="en-US" sz="800" dirty="0"/>
                        <a:t>#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9066865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Press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sz="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8197789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Down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700" dirty="0" err="1"/>
                        <a:t>Display</a:t>
                      </a:r>
                      <a:r>
                        <a:rPr lang="tr-TR" sz="700" dirty="0"/>
                        <a:t> Management Switch - </a:t>
                      </a:r>
                      <a:r>
                        <a:rPr lang="tr-TR" sz="700" dirty="0" err="1"/>
                        <a:t>Down</a:t>
                      </a:r>
                      <a:endParaRPr lang="tr-TR" sz="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9929540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Left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700" dirty="0" err="1"/>
                        <a:t>Display</a:t>
                      </a:r>
                      <a:r>
                        <a:rPr lang="tr-TR" sz="700" dirty="0"/>
                        <a:t> Management Switch - </a:t>
                      </a:r>
                      <a:r>
                        <a:rPr lang="en-US" sz="700" dirty="0"/>
                        <a:t>Left</a:t>
                      </a:r>
                      <a:endParaRPr lang="tr-TR" sz="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14783268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700" dirty="0" err="1"/>
                        <a:t>Display</a:t>
                      </a:r>
                      <a:r>
                        <a:rPr lang="tr-TR" sz="700" dirty="0"/>
                        <a:t> Management Switch - </a:t>
                      </a:r>
                      <a:r>
                        <a:rPr lang="en-US" sz="700" dirty="0"/>
                        <a:t>Up</a:t>
                      </a:r>
                      <a:endParaRPr lang="tr-TR" sz="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4533324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Right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700" dirty="0" err="1"/>
                        <a:t>Display</a:t>
                      </a:r>
                      <a:r>
                        <a:rPr lang="tr-TR" sz="700" dirty="0"/>
                        <a:t> Management Switch - </a:t>
                      </a:r>
                      <a:r>
                        <a:rPr lang="en-US" sz="700" dirty="0"/>
                        <a:t>Right</a:t>
                      </a:r>
                      <a:endParaRPr lang="tr-TR" sz="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70601459"/>
                  </a:ext>
                </a:extLst>
              </a:tr>
            </a:tbl>
          </a:graphicData>
        </a:graphic>
      </p:graphicFrame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B7EFE45-9860-49F7-8041-28EDE9476C37}"/>
              </a:ext>
            </a:extLst>
          </p:cNvPr>
          <p:cNvCxnSpPr>
            <a:cxnSpLocks/>
            <a:stCxn id="6" idx="6"/>
            <a:endCxn id="48" idx="2"/>
          </p:cNvCxnSpPr>
          <p:nvPr/>
        </p:nvCxnSpPr>
        <p:spPr>
          <a:xfrm flipV="1">
            <a:off x="4846412" y="1715845"/>
            <a:ext cx="1135677" cy="87701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468095B-6345-4BE3-9AE3-CB6CED452ECE}"/>
              </a:ext>
            </a:extLst>
          </p:cNvPr>
          <p:cNvCxnSpPr>
            <a:cxnSpLocks/>
            <a:stCxn id="8" idx="1"/>
            <a:endCxn id="23" idx="3"/>
          </p:cNvCxnSpPr>
          <p:nvPr/>
        </p:nvCxnSpPr>
        <p:spPr>
          <a:xfrm flipH="1" flipV="1">
            <a:off x="3984593" y="1692997"/>
            <a:ext cx="1068181" cy="79770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D3681045-E741-4B53-9894-33E00DD22D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587" y="913163"/>
            <a:ext cx="233516" cy="221662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F56C6786-FAAA-4BB0-A765-FB49532385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587" y="2645855"/>
            <a:ext cx="233516" cy="221662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996BB7DD-D9A4-4F16-90AA-C68E27F2CF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587" y="5053242"/>
            <a:ext cx="233516" cy="22166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3C90BC5C-1639-4E1C-9994-385B675C18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3177" y="5070532"/>
            <a:ext cx="233516" cy="221662"/>
          </a:xfrm>
          <a:prstGeom prst="rect">
            <a:avLst/>
          </a:prstGeom>
        </p:spPr>
      </p:pic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E32D0DC-A48D-45EB-8980-98324F65F20A}"/>
              </a:ext>
            </a:extLst>
          </p:cNvPr>
          <p:cNvCxnSpPr>
            <a:cxnSpLocks/>
            <a:stCxn id="22" idx="0"/>
            <a:endCxn id="13" idx="5"/>
          </p:cNvCxnSpPr>
          <p:nvPr/>
        </p:nvCxnSpPr>
        <p:spPr>
          <a:xfrm flipH="1" flipV="1">
            <a:off x="4910681" y="3456440"/>
            <a:ext cx="1065460" cy="156963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D246356-3B52-4AF9-959F-B9755211E8C5}"/>
              </a:ext>
            </a:extLst>
          </p:cNvPr>
          <p:cNvCxnSpPr>
            <a:cxnSpLocks/>
            <a:stCxn id="20" idx="3"/>
            <a:endCxn id="4" idx="3"/>
          </p:cNvCxnSpPr>
          <p:nvPr/>
        </p:nvCxnSpPr>
        <p:spPr>
          <a:xfrm flipV="1">
            <a:off x="3995317" y="2886543"/>
            <a:ext cx="708217" cy="8014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B8173BBD-ADAC-4450-AC6F-54F744AF8B12}"/>
              </a:ext>
            </a:extLst>
          </p:cNvPr>
          <p:cNvCxnSpPr>
            <a:cxnSpLocks/>
            <a:stCxn id="21" idx="3"/>
            <a:endCxn id="10" idx="2"/>
          </p:cNvCxnSpPr>
          <p:nvPr/>
        </p:nvCxnSpPr>
        <p:spPr>
          <a:xfrm flipV="1">
            <a:off x="3995318" y="2865277"/>
            <a:ext cx="922630" cy="296242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graphicFrame>
        <p:nvGraphicFramePr>
          <p:cNvPr id="48" name="Table 47">
            <a:extLst>
              <a:ext uri="{FF2B5EF4-FFF2-40B4-BE49-F238E27FC236}">
                <a16:creationId xmlns:a16="http://schemas.microsoft.com/office/drawing/2014/main" id="{BB08CE07-124C-425B-8018-C0AC69BB8F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6983347"/>
              </p:ext>
            </p:extLst>
          </p:nvPr>
        </p:nvGraphicFramePr>
        <p:xfrm>
          <a:off x="4090717" y="924259"/>
          <a:ext cx="3782745" cy="79158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82291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406830">
                  <a:extLst>
                    <a:ext uri="{9D8B030D-6E8A-4147-A177-3AD203B41FA5}">
                      <a16:colId xmlns:a16="http://schemas.microsoft.com/office/drawing/2014/main" val="3198504229"/>
                    </a:ext>
                  </a:extLst>
                </a:gridCol>
                <a:gridCol w="418455">
                  <a:extLst>
                    <a:ext uri="{9D8B030D-6E8A-4147-A177-3AD203B41FA5}">
                      <a16:colId xmlns:a16="http://schemas.microsoft.com/office/drawing/2014/main" val="2083141385"/>
                    </a:ext>
                  </a:extLst>
                </a:gridCol>
                <a:gridCol w="2175169">
                  <a:extLst>
                    <a:ext uri="{9D8B030D-6E8A-4147-A177-3AD203B41FA5}">
                      <a16:colId xmlns:a16="http://schemas.microsoft.com/office/drawing/2014/main" val="296756092"/>
                    </a:ext>
                  </a:extLst>
                </a:gridCol>
              </a:tblGrid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Action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Log #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err="1"/>
                        <a:t>Phy</a:t>
                      </a:r>
                      <a:r>
                        <a:rPr lang="en-US" sz="800" dirty="0"/>
                        <a:t> #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9066865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Press (Red)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700" dirty="0"/>
                        <a:t>WPN REL </a:t>
                      </a:r>
                      <a:r>
                        <a:rPr lang="tr-TR" sz="700" dirty="0" err="1"/>
                        <a:t>Button</a:t>
                      </a:r>
                      <a:r>
                        <a:rPr lang="tr-TR" sz="700" dirty="0"/>
                        <a:t> - </a:t>
                      </a:r>
                      <a:r>
                        <a:rPr lang="tr-TR" sz="700" dirty="0" err="1"/>
                        <a:t>Depress</a:t>
                      </a:r>
                      <a:endParaRPr lang="tr-TR" sz="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8197789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Press (Black)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700" dirty="0" err="1">
                          <a:highlight>
                            <a:srgbClr val="00FF00"/>
                          </a:highlight>
                        </a:rPr>
                        <a:t>Eject</a:t>
                      </a:r>
                      <a:r>
                        <a:rPr lang="tr-TR" sz="700" dirty="0">
                          <a:highlight>
                            <a:srgbClr val="00FF00"/>
                          </a:highlight>
                        </a:rPr>
                        <a:t> (3 </a:t>
                      </a:r>
                      <a:r>
                        <a:rPr lang="tr-TR" sz="700" dirty="0" err="1">
                          <a:highlight>
                            <a:srgbClr val="00FF00"/>
                          </a:highlight>
                        </a:rPr>
                        <a:t>times</a:t>
                      </a:r>
                      <a:r>
                        <a:rPr lang="tr-TR" sz="700" dirty="0">
                          <a:highlight>
                            <a:srgbClr val="00FF00"/>
                          </a:highlight>
                        </a:rPr>
                        <a:t>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9929540"/>
                  </a:ext>
                </a:extLst>
              </a:tr>
            </a:tbl>
          </a:graphicData>
        </a:graphic>
      </p:graphicFrame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5FF942B9-DE26-4A99-ACA0-58445F74D652}"/>
              </a:ext>
            </a:extLst>
          </p:cNvPr>
          <p:cNvCxnSpPr>
            <a:cxnSpLocks/>
            <a:stCxn id="12" idx="7"/>
            <a:endCxn id="48" idx="2"/>
          </p:cNvCxnSpPr>
          <p:nvPr/>
        </p:nvCxnSpPr>
        <p:spPr>
          <a:xfrm flipV="1">
            <a:off x="5121152" y="1715845"/>
            <a:ext cx="860937" cy="103990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graphicFrame>
        <p:nvGraphicFramePr>
          <p:cNvPr id="53" name="Table 52">
            <a:extLst>
              <a:ext uri="{FF2B5EF4-FFF2-40B4-BE49-F238E27FC236}">
                <a16:creationId xmlns:a16="http://schemas.microsoft.com/office/drawing/2014/main" id="{E4FD1F23-50E8-4089-9C68-2A8CE3ECD2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5577051"/>
              </p:ext>
            </p:extLst>
          </p:nvPr>
        </p:nvGraphicFramePr>
        <p:xfrm>
          <a:off x="8148202" y="2374450"/>
          <a:ext cx="3781331" cy="117826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86406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409172">
                  <a:extLst>
                    <a:ext uri="{9D8B030D-6E8A-4147-A177-3AD203B41FA5}">
                      <a16:colId xmlns:a16="http://schemas.microsoft.com/office/drawing/2014/main" val="3198504229"/>
                    </a:ext>
                  </a:extLst>
                </a:gridCol>
                <a:gridCol w="419987">
                  <a:extLst>
                    <a:ext uri="{9D8B030D-6E8A-4147-A177-3AD203B41FA5}">
                      <a16:colId xmlns:a16="http://schemas.microsoft.com/office/drawing/2014/main" val="2083141385"/>
                    </a:ext>
                  </a:extLst>
                </a:gridCol>
                <a:gridCol w="2165766">
                  <a:extLst>
                    <a:ext uri="{9D8B030D-6E8A-4147-A177-3AD203B41FA5}">
                      <a16:colId xmlns:a16="http://schemas.microsoft.com/office/drawing/2014/main" val="296756092"/>
                    </a:ext>
                  </a:extLst>
                </a:gridCol>
              </a:tblGrid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Action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Log #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err="1"/>
                        <a:t>Phy</a:t>
                      </a:r>
                      <a:r>
                        <a:rPr lang="en-US" sz="800" dirty="0"/>
                        <a:t> #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9066865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Press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  <a:endParaRPr lang="tr-TR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NWS A/R DISC MSL STEP Button</a:t>
                      </a:r>
                    </a:p>
                    <a:p>
                      <a:r>
                        <a:rPr lang="en-US" sz="700" dirty="0">
                          <a:highlight>
                            <a:srgbClr val="00FF00"/>
                          </a:highlight>
                        </a:rPr>
                        <a:t>AIR REFUEL Switch - OPEN/CLOSE</a:t>
                      </a:r>
                      <a:endParaRPr lang="tr-TR" sz="700" dirty="0">
                        <a:highlight>
                          <a:srgbClr val="00FF00"/>
                        </a:highlight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8197789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Forward /Up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ICP HUD Symbology Intensity Knob - Up/Increase</a:t>
                      </a:r>
                      <a:endParaRPr lang="en-US" sz="700" dirty="0">
                        <a:highlight>
                          <a:srgbClr val="00FF00"/>
                        </a:highlight>
                      </a:endParaRPr>
                    </a:p>
                    <a:p>
                      <a:r>
                        <a:rPr lang="tr-TR" sz="700" dirty="0">
                          <a:highlight>
                            <a:srgbClr val="00FF00"/>
                          </a:highlight>
                        </a:rPr>
                        <a:t>ANTI-SKID Switch – </a:t>
                      </a:r>
                      <a:r>
                        <a:rPr lang="tr-TR" sz="700" dirty="0" err="1">
                          <a:highlight>
                            <a:srgbClr val="00FF00"/>
                          </a:highlight>
                        </a:rPr>
                        <a:t>Up</a:t>
                      </a:r>
                      <a:endParaRPr lang="tr-TR" sz="700" dirty="0">
                        <a:highlight>
                          <a:srgbClr val="00FF00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9929540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Back / Down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ICP HUD Symbology Intensity Knob - Down/Decrease</a:t>
                      </a:r>
                      <a:endParaRPr lang="en-US" sz="700" dirty="0">
                        <a:highlight>
                          <a:srgbClr val="00FF00"/>
                        </a:highlight>
                      </a:endParaRPr>
                    </a:p>
                    <a:p>
                      <a:r>
                        <a:rPr lang="tr-TR" sz="700" dirty="0">
                          <a:highlight>
                            <a:srgbClr val="00FF00"/>
                          </a:highlight>
                        </a:rPr>
                        <a:t>ANTI-SKID Switch – </a:t>
                      </a:r>
                      <a:r>
                        <a:rPr lang="tr-TR" sz="700" dirty="0" err="1">
                          <a:highlight>
                            <a:srgbClr val="00FF00"/>
                          </a:highlight>
                        </a:rPr>
                        <a:t>Down</a:t>
                      </a:r>
                      <a:endParaRPr lang="tr-TR" sz="700" dirty="0">
                        <a:highlight>
                          <a:srgbClr val="00FF00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2410883"/>
                  </a:ext>
                </a:extLst>
              </a:tr>
            </a:tbl>
          </a:graphicData>
        </a:graphic>
      </p:graphicFrame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EF884067-EFC3-49EB-8D51-33438CAE2514}"/>
              </a:ext>
            </a:extLst>
          </p:cNvPr>
          <p:cNvCxnSpPr>
            <a:cxnSpLocks/>
            <a:stCxn id="15" idx="6"/>
            <a:endCxn id="53" idx="1"/>
          </p:cNvCxnSpPr>
          <p:nvPr/>
        </p:nvCxnSpPr>
        <p:spPr>
          <a:xfrm flipV="1">
            <a:off x="7030679" y="2963581"/>
            <a:ext cx="1117523" cy="36310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pic>
        <p:nvPicPr>
          <p:cNvPr id="71" name="Picture 70">
            <a:extLst>
              <a:ext uri="{FF2B5EF4-FFF2-40B4-BE49-F238E27FC236}">
                <a16:creationId xmlns:a16="http://schemas.microsoft.com/office/drawing/2014/main" id="{7BC29223-BADD-4F90-838C-C67BA70B4A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09350" y="2414460"/>
            <a:ext cx="61213" cy="162442"/>
          </a:xfrm>
          <a:prstGeom prst="rect">
            <a:avLst/>
          </a:prstGeom>
        </p:spPr>
      </p:pic>
      <p:graphicFrame>
        <p:nvGraphicFramePr>
          <p:cNvPr id="72" name="Table 71">
            <a:extLst>
              <a:ext uri="{FF2B5EF4-FFF2-40B4-BE49-F238E27FC236}">
                <a16:creationId xmlns:a16="http://schemas.microsoft.com/office/drawing/2014/main" id="{753B5AAA-7CD0-447B-B509-3EFD6FBA95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6001063"/>
              </p:ext>
            </p:extLst>
          </p:nvPr>
        </p:nvGraphicFramePr>
        <p:xfrm>
          <a:off x="8132367" y="4477587"/>
          <a:ext cx="3335733" cy="79158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82291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406830">
                  <a:extLst>
                    <a:ext uri="{9D8B030D-6E8A-4147-A177-3AD203B41FA5}">
                      <a16:colId xmlns:a16="http://schemas.microsoft.com/office/drawing/2014/main" val="3198504229"/>
                    </a:ext>
                  </a:extLst>
                </a:gridCol>
                <a:gridCol w="418455">
                  <a:extLst>
                    <a:ext uri="{9D8B030D-6E8A-4147-A177-3AD203B41FA5}">
                      <a16:colId xmlns:a16="http://schemas.microsoft.com/office/drawing/2014/main" val="2083141385"/>
                    </a:ext>
                  </a:extLst>
                </a:gridCol>
                <a:gridCol w="1728157">
                  <a:extLst>
                    <a:ext uri="{9D8B030D-6E8A-4147-A177-3AD203B41FA5}">
                      <a16:colId xmlns:a16="http://schemas.microsoft.com/office/drawing/2014/main" val="296756092"/>
                    </a:ext>
                  </a:extLst>
                </a:gridCol>
              </a:tblGrid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Action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Log #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err="1"/>
                        <a:t>Phy</a:t>
                      </a:r>
                      <a:r>
                        <a:rPr lang="en-US" sz="800" dirty="0"/>
                        <a:t> #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9066865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Flip Up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sz="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8197789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Press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700" dirty="0" err="1"/>
                        <a:t>Paddle</a:t>
                      </a:r>
                      <a:r>
                        <a:rPr lang="tr-TR" sz="700" dirty="0"/>
                        <a:t> Switch - </a:t>
                      </a:r>
                      <a:r>
                        <a:rPr lang="tr-TR" sz="700" dirty="0" err="1"/>
                        <a:t>Depress</a:t>
                      </a:r>
                      <a:endParaRPr lang="tr-TR" sz="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9929540"/>
                  </a:ext>
                </a:extLst>
              </a:tr>
            </a:tbl>
          </a:graphicData>
        </a:graphic>
      </p:graphicFrame>
      <p:graphicFrame>
        <p:nvGraphicFramePr>
          <p:cNvPr id="73" name="Table 72">
            <a:extLst>
              <a:ext uri="{FF2B5EF4-FFF2-40B4-BE49-F238E27FC236}">
                <a16:creationId xmlns:a16="http://schemas.microsoft.com/office/drawing/2014/main" id="{2607EC7B-7425-45B0-AD0B-71770307B4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0958463"/>
              </p:ext>
            </p:extLst>
          </p:nvPr>
        </p:nvGraphicFramePr>
        <p:xfrm>
          <a:off x="8132367" y="3621873"/>
          <a:ext cx="3348428" cy="79158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23040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409904">
                  <a:extLst>
                    <a:ext uri="{9D8B030D-6E8A-4147-A177-3AD203B41FA5}">
                      <a16:colId xmlns:a16="http://schemas.microsoft.com/office/drawing/2014/main" val="3198504229"/>
                    </a:ext>
                  </a:extLst>
                </a:gridCol>
                <a:gridCol w="425669">
                  <a:extLst>
                    <a:ext uri="{9D8B030D-6E8A-4147-A177-3AD203B41FA5}">
                      <a16:colId xmlns:a16="http://schemas.microsoft.com/office/drawing/2014/main" val="2083141385"/>
                    </a:ext>
                  </a:extLst>
                </a:gridCol>
                <a:gridCol w="1689815">
                  <a:extLst>
                    <a:ext uri="{9D8B030D-6E8A-4147-A177-3AD203B41FA5}">
                      <a16:colId xmlns:a16="http://schemas.microsoft.com/office/drawing/2014/main" val="296756092"/>
                    </a:ext>
                  </a:extLst>
                </a:gridCol>
              </a:tblGrid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Action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Log #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err="1"/>
                        <a:t>Phy</a:t>
                      </a:r>
                      <a:r>
                        <a:rPr lang="en-US" sz="800" dirty="0"/>
                        <a:t> #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9066865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Press 1</a:t>
                      </a:r>
                      <a:r>
                        <a:rPr lang="en-US" sz="800" baseline="30000" dirty="0"/>
                        <a:t>st</a:t>
                      </a:r>
                      <a:r>
                        <a:rPr lang="en-US" sz="800" dirty="0"/>
                        <a:t> Stage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r-TR" sz="700" dirty="0"/>
                        <a:t>CAMERA/GUN </a:t>
                      </a:r>
                      <a:r>
                        <a:rPr lang="tr-TR" sz="700" dirty="0" err="1"/>
                        <a:t>Trigger</a:t>
                      </a:r>
                      <a:r>
                        <a:rPr lang="tr-TR" sz="700" dirty="0"/>
                        <a:t> - FIRST DETENT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8197789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Press 2</a:t>
                      </a:r>
                      <a:r>
                        <a:rPr lang="en-US" sz="800" baseline="30000" dirty="0"/>
                        <a:t>nd</a:t>
                      </a:r>
                      <a:r>
                        <a:rPr lang="en-US" sz="800" dirty="0"/>
                        <a:t> Stage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700" dirty="0"/>
                        <a:t>CAMERA/GUN Trigger - SECOND DETENT</a:t>
                      </a:r>
                      <a:endParaRPr lang="tr-TR" sz="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9929540"/>
                  </a:ext>
                </a:extLst>
              </a:tr>
            </a:tbl>
          </a:graphicData>
        </a:graphic>
      </p:graphicFrame>
      <p:graphicFrame>
        <p:nvGraphicFramePr>
          <p:cNvPr id="74" name="Table 73">
            <a:extLst>
              <a:ext uri="{FF2B5EF4-FFF2-40B4-BE49-F238E27FC236}">
                <a16:creationId xmlns:a16="http://schemas.microsoft.com/office/drawing/2014/main" id="{F883B3A8-12C0-4C1C-B14F-A352593D16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4602816"/>
              </p:ext>
            </p:extLst>
          </p:nvPr>
        </p:nvGraphicFramePr>
        <p:xfrm>
          <a:off x="8132367" y="5385232"/>
          <a:ext cx="3339966" cy="105544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82291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406830">
                  <a:extLst>
                    <a:ext uri="{9D8B030D-6E8A-4147-A177-3AD203B41FA5}">
                      <a16:colId xmlns:a16="http://schemas.microsoft.com/office/drawing/2014/main" val="3198504229"/>
                    </a:ext>
                  </a:extLst>
                </a:gridCol>
                <a:gridCol w="418455">
                  <a:extLst>
                    <a:ext uri="{9D8B030D-6E8A-4147-A177-3AD203B41FA5}">
                      <a16:colId xmlns:a16="http://schemas.microsoft.com/office/drawing/2014/main" val="2083141385"/>
                    </a:ext>
                  </a:extLst>
                </a:gridCol>
                <a:gridCol w="1732390">
                  <a:extLst>
                    <a:ext uri="{9D8B030D-6E8A-4147-A177-3AD203B41FA5}">
                      <a16:colId xmlns:a16="http://schemas.microsoft.com/office/drawing/2014/main" val="296756092"/>
                    </a:ext>
                  </a:extLst>
                </a:gridCol>
              </a:tblGrid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Action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Log #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err="1"/>
                        <a:t>Phy</a:t>
                      </a:r>
                      <a:r>
                        <a:rPr lang="en-US" sz="800" dirty="0"/>
                        <a:t> #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9066865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Pinkie Press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r-TR" sz="700" dirty="0" err="1"/>
                        <a:t>Expand</a:t>
                      </a:r>
                      <a:r>
                        <a:rPr lang="tr-TR" sz="700" dirty="0"/>
                        <a:t>/FOV </a:t>
                      </a:r>
                      <a:r>
                        <a:rPr lang="tr-TR" sz="700" dirty="0" err="1"/>
                        <a:t>Button</a:t>
                      </a:r>
                      <a:r>
                        <a:rPr lang="tr-TR" sz="700" dirty="0"/>
                        <a:t> - </a:t>
                      </a:r>
                      <a:r>
                        <a:rPr lang="tr-TR" sz="700" dirty="0" err="1"/>
                        <a:t>Depress</a:t>
                      </a:r>
                      <a:endParaRPr lang="tr-TR" sz="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8197789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>
                          <a:highlight>
                            <a:srgbClr val="00FF00"/>
                          </a:highlight>
                        </a:rPr>
                        <a:t>Slider Button </a:t>
                      </a:r>
                      <a:endParaRPr lang="tr-TR" sz="800" dirty="0">
                        <a:highlight>
                          <a:srgbClr val="00FF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highlight>
                            <a:srgbClr val="00FF00"/>
                          </a:highlight>
                        </a:rPr>
                        <a:t>31</a:t>
                      </a:r>
                      <a:endParaRPr lang="tr-TR" sz="800" dirty="0">
                        <a:highlight>
                          <a:srgbClr val="00FF00"/>
                        </a:highligh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>
                          <a:highlight>
                            <a:srgbClr val="00FF00"/>
                          </a:highlight>
                        </a:rPr>
                        <a:t>31</a:t>
                      </a:r>
                      <a:endParaRPr lang="tr-TR" sz="800" dirty="0">
                        <a:highlight>
                          <a:srgbClr val="00FF00"/>
                        </a:highligh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b="1" dirty="0">
                          <a:highlight>
                            <a:srgbClr val="00FF00"/>
                          </a:highlight>
                        </a:rPr>
                        <a:t>Set As Modifier in DCS (SHIFT)</a:t>
                      </a:r>
                      <a:endParaRPr lang="tr-TR" sz="700" b="1" dirty="0">
                        <a:highlight>
                          <a:srgbClr val="00FF00"/>
                        </a:highlight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9929540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Slider Axis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tr-TR" sz="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17617219"/>
                  </a:ext>
                </a:extLst>
              </a:tr>
            </a:tbl>
          </a:graphicData>
        </a:graphic>
      </p:graphicFrame>
      <p:graphicFrame>
        <p:nvGraphicFramePr>
          <p:cNvPr id="78" name="Table 95">
            <a:extLst>
              <a:ext uri="{FF2B5EF4-FFF2-40B4-BE49-F238E27FC236}">
                <a16:creationId xmlns:a16="http://schemas.microsoft.com/office/drawing/2014/main" id="{18BB7E92-DAD1-4E19-B235-09F4B3EE29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0327874"/>
              </p:ext>
            </p:extLst>
          </p:nvPr>
        </p:nvGraphicFramePr>
        <p:xfrm>
          <a:off x="8148202" y="898861"/>
          <a:ext cx="3777098" cy="144212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31538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409903">
                  <a:extLst>
                    <a:ext uri="{9D8B030D-6E8A-4147-A177-3AD203B41FA5}">
                      <a16:colId xmlns:a16="http://schemas.microsoft.com/office/drawing/2014/main" val="3198504229"/>
                    </a:ext>
                  </a:extLst>
                </a:gridCol>
                <a:gridCol w="394138">
                  <a:extLst>
                    <a:ext uri="{9D8B030D-6E8A-4147-A177-3AD203B41FA5}">
                      <a16:colId xmlns:a16="http://schemas.microsoft.com/office/drawing/2014/main" val="2083141385"/>
                    </a:ext>
                  </a:extLst>
                </a:gridCol>
                <a:gridCol w="2141519">
                  <a:extLst>
                    <a:ext uri="{9D8B030D-6E8A-4147-A177-3AD203B41FA5}">
                      <a16:colId xmlns:a16="http://schemas.microsoft.com/office/drawing/2014/main" val="296756092"/>
                    </a:ext>
                  </a:extLst>
                </a:gridCol>
              </a:tblGrid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Action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Log #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err="1"/>
                        <a:t>Phy</a:t>
                      </a:r>
                      <a:r>
                        <a:rPr lang="en-US" sz="800" dirty="0"/>
                        <a:t>#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9066865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Press 1</a:t>
                      </a:r>
                      <a:r>
                        <a:rPr lang="en-US" sz="800" baseline="30000" dirty="0"/>
                        <a:t>st</a:t>
                      </a:r>
                      <a:r>
                        <a:rPr lang="en-US" sz="800" dirty="0"/>
                        <a:t> Stage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Recenter VR Headset </a:t>
                      </a:r>
                      <a:r>
                        <a:rPr lang="en-US" sz="700" dirty="0">
                          <a:highlight>
                            <a:srgbClr val="FFFF00"/>
                          </a:highlight>
                        </a:rPr>
                        <a:t>(Program from DCS UI Layer in DCS)</a:t>
                      </a:r>
                      <a:endParaRPr lang="tr-TR" sz="700" dirty="0">
                        <a:highlight>
                          <a:srgbClr val="FFFF00"/>
                        </a:highlight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8197789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Press 2</a:t>
                      </a:r>
                      <a:r>
                        <a:rPr lang="en-US" sz="800" baseline="30000" dirty="0"/>
                        <a:t>nd</a:t>
                      </a:r>
                      <a:r>
                        <a:rPr lang="en-US" sz="800" dirty="0"/>
                        <a:t> Stage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Control Stick - HIDE/SHOW (assist)</a:t>
                      </a:r>
                      <a:endParaRPr lang="tr-TR" sz="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9929540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Scroll 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HUD Brightness Control Switch – Up</a:t>
                      </a:r>
                    </a:p>
                    <a:p>
                      <a:r>
                        <a:rPr lang="en-US" sz="700" dirty="0">
                          <a:highlight>
                            <a:srgbClr val="00FF00"/>
                          </a:highlight>
                        </a:rPr>
                        <a:t>ICP DED Increment/Decrement Switch – Increment</a:t>
                      </a:r>
                      <a:endParaRPr lang="tr-TR" sz="700" dirty="0">
                        <a:highlight>
                          <a:srgbClr val="00FF00"/>
                        </a:highlight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14783268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Scroll Down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HUD Brightness Control Switch – Down</a:t>
                      </a:r>
                    </a:p>
                    <a:p>
                      <a:r>
                        <a:rPr lang="en-US" sz="700" dirty="0">
                          <a:highlight>
                            <a:srgbClr val="00FF00"/>
                          </a:highlight>
                        </a:rPr>
                        <a:t>ICP DED Increment/Decrement Switch – Decrement</a:t>
                      </a:r>
                      <a:endParaRPr lang="tr-TR" sz="700" dirty="0">
                        <a:highlight>
                          <a:srgbClr val="00FF00"/>
                        </a:highlight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4533324"/>
                  </a:ext>
                </a:extLst>
              </a:tr>
            </a:tbl>
          </a:graphicData>
        </a:graphic>
      </p:graphicFrame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6C8D4A6-1C78-46E4-B593-2234B0759ED6}"/>
              </a:ext>
            </a:extLst>
          </p:cNvPr>
          <p:cNvCxnSpPr>
            <a:cxnSpLocks/>
            <a:stCxn id="18" idx="6"/>
            <a:endCxn id="72" idx="1"/>
          </p:cNvCxnSpPr>
          <p:nvPr/>
        </p:nvCxnSpPr>
        <p:spPr>
          <a:xfrm>
            <a:off x="7172863" y="3696192"/>
            <a:ext cx="959504" cy="11771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4567C352-DE7C-4456-B44E-8C6655FF255D}"/>
              </a:ext>
            </a:extLst>
          </p:cNvPr>
          <p:cNvCxnSpPr>
            <a:cxnSpLocks/>
            <a:stCxn id="14" idx="6"/>
            <a:endCxn id="73" idx="1"/>
          </p:cNvCxnSpPr>
          <p:nvPr/>
        </p:nvCxnSpPr>
        <p:spPr>
          <a:xfrm>
            <a:off x="6969355" y="3529970"/>
            <a:ext cx="1163012" cy="48769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492F1BFA-FD84-421C-9220-147796511204}"/>
              </a:ext>
            </a:extLst>
          </p:cNvPr>
          <p:cNvCxnSpPr>
            <a:cxnSpLocks/>
            <a:stCxn id="17" idx="6"/>
          </p:cNvCxnSpPr>
          <p:nvPr/>
        </p:nvCxnSpPr>
        <p:spPr>
          <a:xfrm>
            <a:off x="6882052" y="3826795"/>
            <a:ext cx="1273175" cy="194244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842C72A4-7F09-4632-85EE-726FD70B7946}"/>
              </a:ext>
            </a:extLst>
          </p:cNvPr>
          <p:cNvCxnSpPr>
            <a:cxnSpLocks/>
            <a:stCxn id="16" idx="4"/>
          </p:cNvCxnSpPr>
          <p:nvPr/>
        </p:nvCxnSpPr>
        <p:spPr>
          <a:xfrm>
            <a:off x="7012084" y="4189438"/>
            <a:ext cx="1135715" cy="181566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E91436E7-C19D-4330-B01C-CFA1EC0ED4C2}"/>
              </a:ext>
            </a:extLst>
          </p:cNvPr>
          <p:cNvCxnSpPr>
            <a:cxnSpLocks/>
            <a:stCxn id="9" idx="7"/>
            <a:endCxn id="78" idx="1"/>
          </p:cNvCxnSpPr>
          <p:nvPr/>
        </p:nvCxnSpPr>
        <p:spPr>
          <a:xfrm flipV="1">
            <a:off x="5121152" y="1619923"/>
            <a:ext cx="3027050" cy="137406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06" name="Arrow: Up-Down 105">
            <a:extLst>
              <a:ext uri="{FF2B5EF4-FFF2-40B4-BE49-F238E27FC236}">
                <a16:creationId xmlns:a16="http://schemas.microsoft.com/office/drawing/2014/main" id="{5390A3B8-1981-41D1-9A0A-40FD08D82E15}"/>
              </a:ext>
            </a:extLst>
          </p:cNvPr>
          <p:cNvSpPr/>
          <p:nvPr/>
        </p:nvSpPr>
        <p:spPr>
          <a:xfrm>
            <a:off x="5823679" y="2993991"/>
            <a:ext cx="124704" cy="356013"/>
          </a:xfrm>
          <a:prstGeom prst="up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7" name="Arrow: Left-Right 106">
            <a:extLst>
              <a:ext uri="{FF2B5EF4-FFF2-40B4-BE49-F238E27FC236}">
                <a16:creationId xmlns:a16="http://schemas.microsoft.com/office/drawing/2014/main" id="{AE358D42-ECB9-4A5A-8F23-3B1F5DA0354B}"/>
              </a:ext>
            </a:extLst>
          </p:cNvPr>
          <p:cNvSpPr/>
          <p:nvPr/>
        </p:nvSpPr>
        <p:spPr>
          <a:xfrm>
            <a:off x="5726242" y="3117952"/>
            <a:ext cx="322289" cy="109265"/>
          </a:xfrm>
          <a:prstGeom prst="left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8AF94391-3C9F-4D56-92F8-7CE2FAE8709A}"/>
              </a:ext>
            </a:extLst>
          </p:cNvPr>
          <p:cNvSpPr txBox="1"/>
          <p:nvPr/>
        </p:nvSpPr>
        <p:spPr>
          <a:xfrm>
            <a:off x="5992513" y="3046113"/>
            <a:ext cx="25840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/>
              <a:t>X</a:t>
            </a:r>
            <a:endParaRPr lang="tr-TR" sz="1050" b="1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41E3D42C-0D41-4908-9309-3BB6F7774361}"/>
              </a:ext>
            </a:extLst>
          </p:cNvPr>
          <p:cNvSpPr txBox="1"/>
          <p:nvPr/>
        </p:nvSpPr>
        <p:spPr>
          <a:xfrm>
            <a:off x="5762772" y="3325924"/>
            <a:ext cx="25519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/>
              <a:t>Y</a:t>
            </a:r>
            <a:endParaRPr lang="tr-TR" sz="1050" b="1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5694A97B-760D-4E9D-A403-23E47A3199ED}"/>
              </a:ext>
            </a:extLst>
          </p:cNvPr>
          <p:cNvSpPr txBox="1"/>
          <p:nvPr/>
        </p:nvSpPr>
        <p:spPr>
          <a:xfrm>
            <a:off x="311133" y="144611"/>
            <a:ext cx="41051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VPC </a:t>
            </a:r>
            <a:r>
              <a:rPr lang="en-US" sz="2800" b="1" dirty="0" err="1">
                <a:solidFill>
                  <a:srgbClr val="002060"/>
                </a:solidFill>
              </a:rPr>
              <a:t>WarBRD</a:t>
            </a:r>
            <a:r>
              <a:rPr lang="en-US" sz="2800" b="1" dirty="0">
                <a:solidFill>
                  <a:srgbClr val="002060"/>
                </a:solidFill>
              </a:rPr>
              <a:t> ALPHA STICK</a:t>
            </a:r>
            <a:endParaRPr lang="tr-TR" sz="2800" b="1" dirty="0">
              <a:solidFill>
                <a:srgbClr val="002060"/>
              </a:solidFill>
            </a:endParaRPr>
          </a:p>
        </p:txBody>
      </p: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DC5B3CD2-3BAD-47CF-B6EB-2B0C84440C49}"/>
              </a:ext>
            </a:extLst>
          </p:cNvPr>
          <p:cNvCxnSpPr>
            <a:cxnSpLocks/>
          </p:cNvCxnSpPr>
          <p:nvPr/>
        </p:nvCxnSpPr>
        <p:spPr>
          <a:xfrm flipV="1">
            <a:off x="201848" y="652436"/>
            <a:ext cx="11738515" cy="16482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Table 95">
            <a:extLst>
              <a:ext uri="{FF2B5EF4-FFF2-40B4-BE49-F238E27FC236}">
                <a16:creationId xmlns:a16="http://schemas.microsoft.com/office/drawing/2014/main" id="{6D786856-6AE6-48A3-BBD3-AF213CD6C0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0995883"/>
              </p:ext>
            </p:extLst>
          </p:nvPr>
        </p:nvGraphicFramePr>
        <p:xfrm>
          <a:off x="4294183" y="5026076"/>
          <a:ext cx="3363917" cy="158317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33479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420850">
                  <a:extLst>
                    <a:ext uri="{9D8B030D-6E8A-4147-A177-3AD203B41FA5}">
                      <a16:colId xmlns:a16="http://schemas.microsoft.com/office/drawing/2014/main" val="3198504229"/>
                    </a:ext>
                  </a:extLst>
                </a:gridCol>
                <a:gridCol w="402166">
                  <a:extLst>
                    <a:ext uri="{9D8B030D-6E8A-4147-A177-3AD203B41FA5}">
                      <a16:colId xmlns:a16="http://schemas.microsoft.com/office/drawing/2014/main" val="2083141385"/>
                    </a:ext>
                  </a:extLst>
                </a:gridCol>
                <a:gridCol w="1907422">
                  <a:extLst>
                    <a:ext uri="{9D8B030D-6E8A-4147-A177-3AD203B41FA5}">
                      <a16:colId xmlns:a16="http://schemas.microsoft.com/office/drawing/2014/main" val="296756092"/>
                    </a:ext>
                  </a:extLst>
                </a:gridCol>
              </a:tblGrid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Action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Log #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err="1"/>
                        <a:t>Phy</a:t>
                      </a:r>
                      <a:r>
                        <a:rPr lang="en-US" sz="800" dirty="0"/>
                        <a:t>#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9066865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Press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tr-TR" sz="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8197789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Forward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r-TR" sz="700" dirty="0" err="1"/>
                        <a:t>Countermeasures</a:t>
                      </a:r>
                      <a:r>
                        <a:rPr lang="tr-TR" sz="700" dirty="0"/>
                        <a:t> Management Switch - </a:t>
                      </a:r>
                      <a:r>
                        <a:rPr lang="tr-TR" sz="700" dirty="0" err="1"/>
                        <a:t>Fwd</a:t>
                      </a:r>
                      <a:endParaRPr lang="tr-TR" sz="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9929540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Right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700" dirty="0" err="1"/>
                        <a:t>Countermeasures</a:t>
                      </a:r>
                      <a:r>
                        <a:rPr lang="tr-TR" sz="700" dirty="0"/>
                        <a:t> Management Switch - </a:t>
                      </a:r>
                      <a:r>
                        <a:rPr lang="en-US" sz="700" dirty="0"/>
                        <a:t>Right</a:t>
                      </a:r>
                      <a:endParaRPr lang="tr-TR" sz="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14783268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Aft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700" dirty="0" err="1"/>
                        <a:t>Countermeasures</a:t>
                      </a:r>
                      <a:r>
                        <a:rPr lang="tr-TR" sz="700" dirty="0"/>
                        <a:t> Management Switch - </a:t>
                      </a:r>
                      <a:r>
                        <a:rPr lang="en-US" sz="700" dirty="0"/>
                        <a:t>Aft</a:t>
                      </a:r>
                      <a:endParaRPr lang="tr-TR" sz="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4533324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Left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700" dirty="0" err="1"/>
                        <a:t>Countermeasures</a:t>
                      </a:r>
                      <a:r>
                        <a:rPr lang="tr-TR" sz="700" dirty="0"/>
                        <a:t> Management Switch - </a:t>
                      </a:r>
                      <a:r>
                        <a:rPr lang="en-US" sz="700" dirty="0"/>
                        <a:t>Left</a:t>
                      </a:r>
                      <a:endParaRPr lang="tr-TR" sz="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706014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64680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0389DD9-7EE3-497B-892C-F37E3E922D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9667" y="2037350"/>
            <a:ext cx="3076391" cy="2193498"/>
          </a:xfrm>
          <a:prstGeom prst="rect">
            <a:avLst/>
          </a:prstGeom>
        </p:spPr>
      </p:pic>
      <p:sp>
        <p:nvSpPr>
          <p:cNvPr id="37" name="Oval 36">
            <a:extLst>
              <a:ext uri="{FF2B5EF4-FFF2-40B4-BE49-F238E27FC236}">
                <a16:creationId xmlns:a16="http://schemas.microsoft.com/office/drawing/2014/main" id="{CEEC8B7B-C8AB-4B81-9584-70B999048AE2}"/>
              </a:ext>
            </a:extLst>
          </p:cNvPr>
          <p:cNvSpPr/>
          <p:nvPr/>
        </p:nvSpPr>
        <p:spPr>
          <a:xfrm>
            <a:off x="6265704" y="3656198"/>
            <a:ext cx="49623" cy="6015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66E8E641-ADED-4BD3-B46C-BAF3278F16A2}"/>
              </a:ext>
            </a:extLst>
          </p:cNvPr>
          <p:cNvSpPr/>
          <p:nvPr/>
        </p:nvSpPr>
        <p:spPr>
          <a:xfrm>
            <a:off x="6474831" y="3250645"/>
            <a:ext cx="49623" cy="6015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2FFE162D-5474-43A4-9357-46448C402FB0}"/>
              </a:ext>
            </a:extLst>
          </p:cNvPr>
          <p:cNvSpPr/>
          <p:nvPr/>
        </p:nvSpPr>
        <p:spPr>
          <a:xfrm>
            <a:off x="5885954" y="3290435"/>
            <a:ext cx="49623" cy="6015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B19CC2AF-A9BF-4150-9BF3-E1EEC2F12EEE}"/>
              </a:ext>
            </a:extLst>
          </p:cNvPr>
          <p:cNvSpPr/>
          <p:nvPr/>
        </p:nvSpPr>
        <p:spPr>
          <a:xfrm>
            <a:off x="5530024" y="3423218"/>
            <a:ext cx="49623" cy="6015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D418AFDD-1E4B-41F1-ABF8-AD21A67732C9}"/>
              </a:ext>
            </a:extLst>
          </p:cNvPr>
          <p:cNvSpPr/>
          <p:nvPr/>
        </p:nvSpPr>
        <p:spPr>
          <a:xfrm>
            <a:off x="5836331" y="3695730"/>
            <a:ext cx="49623" cy="6015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21C29BE6-7125-4BA3-A548-463BE0121EF9}"/>
              </a:ext>
            </a:extLst>
          </p:cNvPr>
          <p:cNvSpPr/>
          <p:nvPr/>
        </p:nvSpPr>
        <p:spPr>
          <a:xfrm>
            <a:off x="4816741" y="3467632"/>
            <a:ext cx="49623" cy="601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8253CF0C-8908-452F-9D73-B58B4A4DE463}"/>
              </a:ext>
            </a:extLst>
          </p:cNvPr>
          <p:cNvSpPr/>
          <p:nvPr/>
        </p:nvSpPr>
        <p:spPr>
          <a:xfrm>
            <a:off x="5530023" y="3903163"/>
            <a:ext cx="49623" cy="6015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2E163D17-EE9F-40C5-B706-8A7E70519611}"/>
              </a:ext>
            </a:extLst>
          </p:cNvPr>
          <p:cNvCxnSpPr>
            <a:cxnSpLocks/>
            <a:stCxn id="39" idx="7"/>
            <a:endCxn id="106" idx="1"/>
          </p:cNvCxnSpPr>
          <p:nvPr/>
        </p:nvCxnSpPr>
        <p:spPr>
          <a:xfrm flipV="1">
            <a:off x="5928310" y="1794175"/>
            <a:ext cx="2089296" cy="150506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47B7FAB7-B13B-49C5-B079-B0691CDF3D5F}"/>
              </a:ext>
            </a:extLst>
          </p:cNvPr>
          <p:cNvCxnSpPr>
            <a:cxnSpLocks/>
            <a:stCxn id="38" idx="6"/>
            <a:endCxn id="108" idx="1"/>
          </p:cNvCxnSpPr>
          <p:nvPr/>
        </p:nvCxnSpPr>
        <p:spPr>
          <a:xfrm>
            <a:off x="6524454" y="3280720"/>
            <a:ext cx="1493151" cy="74050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48E272AD-0CAB-4FFF-B7F0-7D126B3B1BD0}"/>
              </a:ext>
            </a:extLst>
          </p:cNvPr>
          <p:cNvCxnSpPr>
            <a:cxnSpLocks/>
            <a:stCxn id="37" idx="4"/>
            <a:endCxn id="104" idx="0"/>
          </p:cNvCxnSpPr>
          <p:nvPr/>
        </p:nvCxnSpPr>
        <p:spPr>
          <a:xfrm>
            <a:off x="6290516" y="3716348"/>
            <a:ext cx="687339" cy="164010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8E25B82D-28AA-49B9-9777-E945EF01F172}"/>
              </a:ext>
            </a:extLst>
          </p:cNvPr>
          <p:cNvCxnSpPr>
            <a:cxnSpLocks/>
            <a:stCxn id="41" idx="3"/>
            <a:endCxn id="95" idx="3"/>
          </p:cNvCxnSpPr>
          <p:nvPr/>
        </p:nvCxnSpPr>
        <p:spPr>
          <a:xfrm flipH="1">
            <a:off x="4540000" y="3747071"/>
            <a:ext cx="1303598" cy="185527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BE954F91-875F-4FA0-8209-4546FE7820F7}"/>
              </a:ext>
            </a:extLst>
          </p:cNvPr>
          <p:cNvCxnSpPr>
            <a:cxnSpLocks/>
            <a:stCxn id="96" idx="3"/>
            <a:endCxn id="40" idx="2"/>
          </p:cNvCxnSpPr>
          <p:nvPr/>
        </p:nvCxnSpPr>
        <p:spPr>
          <a:xfrm flipV="1">
            <a:off x="4099145" y="3453293"/>
            <a:ext cx="1430879" cy="25908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3F69A3F2-2996-47D2-868D-B846D3B3FB4C}"/>
              </a:ext>
            </a:extLst>
          </p:cNvPr>
          <p:cNvCxnSpPr>
            <a:cxnSpLocks/>
            <a:endCxn id="50" idx="2"/>
          </p:cNvCxnSpPr>
          <p:nvPr/>
        </p:nvCxnSpPr>
        <p:spPr>
          <a:xfrm>
            <a:off x="4089393" y="3906817"/>
            <a:ext cx="1440630" cy="2642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graphicFrame>
        <p:nvGraphicFramePr>
          <p:cNvPr id="95" name="Table 95">
            <a:extLst>
              <a:ext uri="{FF2B5EF4-FFF2-40B4-BE49-F238E27FC236}">
                <a16:creationId xmlns:a16="http://schemas.microsoft.com/office/drawing/2014/main" id="{922E3E93-FCC9-4925-BD5A-4A1BF6C181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5196853"/>
              </p:ext>
            </p:extLst>
          </p:nvPr>
        </p:nvGraphicFramePr>
        <p:xfrm>
          <a:off x="757255" y="4810759"/>
          <a:ext cx="3782745" cy="158317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45686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436760">
                  <a:extLst>
                    <a:ext uri="{9D8B030D-6E8A-4147-A177-3AD203B41FA5}">
                      <a16:colId xmlns:a16="http://schemas.microsoft.com/office/drawing/2014/main" val="3198504229"/>
                    </a:ext>
                  </a:extLst>
                </a:gridCol>
                <a:gridCol w="429932">
                  <a:extLst>
                    <a:ext uri="{9D8B030D-6E8A-4147-A177-3AD203B41FA5}">
                      <a16:colId xmlns:a16="http://schemas.microsoft.com/office/drawing/2014/main" val="2083141385"/>
                    </a:ext>
                  </a:extLst>
                </a:gridCol>
                <a:gridCol w="1970367">
                  <a:extLst>
                    <a:ext uri="{9D8B030D-6E8A-4147-A177-3AD203B41FA5}">
                      <a16:colId xmlns:a16="http://schemas.microsoft.com/office/drawing/2014/main" val="296756092"/>
                    </a:ext>
                  </a:extLst>
                </a:gridCol>
              </a:tblGrid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Action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Log #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err="1"/>
                        <a:t>Phy</a:t>
                      </a:r>
                      <a:r>
                        <a:rPr lang="en-US" sz="800" dirty="0"/>
                        <a:t> #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9066865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Press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tr-TR" sz="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8197789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Down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32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tr-TR" sz="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9929540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Left / Back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33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SPD BRK Switch - Aft/EXTEND (Momentary)</a:t>
                      </a:r>
                      <a:endParaRPr lang="tr-TR" sz="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14783268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Up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30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34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tr-TR" sz="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4533324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Right / Forward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31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31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SPD BRK Switch - </a:t>
                      </a:r>
                      <a:r>
                        <a:rPr lang="en-US" sz="700" dirty="0" err="1"/>
                        <a:t>Fwd</a:t>
                      </a:r>
                      <a:r>
                        <a:rPr lang="en-US" sz="700" dirty="0"/>
                        <a:t>/RETRACT</a:t>
                      </a:r>
                      <a:endParaRPr lang="tr-TR" sz="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70601459"/>
                  </a:ext>
                </a:extLst>
              </a:tr>
            </a:tbl>
          </a:graphicData>
        </a:graphic>
      </p:graphicFrame>
      <p:graphicFrame>
        <p:nvGraphicFramePr>
          <p:cNvPr id="96" name="Table 95">
            <a:extLst>
              <a:ext uri="{FF2B5EF4-FFF2-40B4-BE49-F238E27FC236}">
                <a16:creationId xmlns:a16="http://schemas.microsoft.com/office/drawing/2014/main" id="{2A8824D7-C72D-46F8-AD8B-B0EAE7DE88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108340"/>
              </p:ext>
            </p:extLst>
          </p:nvPr>
        </p:nvGraphicFramePr>
        <p:xfrm>
          <a:off x="316400" y="3260405"/>
          <a:ext cx="3782745" cy="90394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45686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436760">
                  <a:extLst>
                    <a:ext uri="{9D8B030D-6E8A-4147-A177-3AD203B41FA5}">
                      <a16:colId xmlns:a16="http://schemas.microsoft.com/office/drawing/2014/main" val="3198504229"/>
                    </a:ext>
                  </a:extLst>
                </a:gridCol>
                <a:gridCol w="406400">
                  <a:extLst>
                    <a:ext uri="{9D8B030D-6E8A-4147-A177-3AD203B41FA5}">
                      <a16:colId xmlns:a16="http://schemas.microsoft.com/office/drawing/2014/main" val="2083141385"/>
                    </a:ext>
                  </a:extLst>
                </a:gridCol>
                <a:gridCol w="1993899">
                  <a:extLst>
                    <a:ext uri="{9D8B030D-6E8A-4147-A177-3AD203B41FA5}">
                      <a16:colId xmlns:a16="http://schemas.microsoft.com/office/drawing/2014/main" val="296756092"/>
                    </a:ext>
                  </a:extLst>
                </a:gridCol>
              </a:tblGrid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Action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Log #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err="1"/>
                        <a:t>Phy</a:t>
                      </a:r>
                      <a:r>
                        <a:rPr lang="en-US" sz="800" dirty="0"/>
                        <a:t> #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9066865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Press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32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r-TR" sz="700" dirty="0">
                          <a:highlight>
                            <a:srgbClr val="00FF00"/>
                          </a:highlight>
                        </a:rPr>
                        <a:t>EMER STORES JETTISON </a:t>
                      </a:r>
                      <a:r>
                        <a:rPr lang="tr-TR" sz="700" dirty="0" err="1">
                          <a:highlight>
                            <a:srgbClr val="00FF00"/>
                          </a:highlight>
                        </a:rPr>
                        <a:t>Button</a:t>
                      </a:r>
                      <a:endParaRPr lang="tr-TR" sz="700" dirty="0">
                        <a:highlight>
                          <a:srgbClr val="00FF00"/>
                        </a:highlight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8197789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Press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33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r-TR" sz="700" dirty="0"/>
                        <a:t>Show </a:t>
                      </a:r>
                      <a:r>
                        <a:rPr lang="tr-TR" sz="700" dirty="0" err="1"/>
                        <a:t>controls</a:t>
                      </a:r>
                      <a:r>
                        <a:rPr lang="tr-TR" sz="700" dirty="0"/>
                        <a:t> </a:t>
                      </a:r>
                      <a:r>
                        <a:rPr lang="tr-TR" sz="700" dirty="0" err="1"/>
                        <a:t>indicator</a:t>
                      </a:r>
                      <a:endParaRPr lang="en-US" sz="700" dirty="0"/>
                    </a:p>
                    <a:p>
                      <a:r>
                        <a:rPr lang="tr-TR" sz="700" dirty="0" err="1">
                          <a:highlight>
                            <a:srgbClr val="00FF00"/>
                          </a:highlight>
                        </a:rPr>
                        <a:t>Rearming</a:t>
                      </a:r>
                      <a:r>
                        <a:rPr lang="tr-TR" sz="700" dirty="0">
                          <a:highlight>
                            <a:srgbClr val="00FF00"/>
                          </a:highlight>
                        </a:rPr>
                        <a:t> </a:t>
                      </a:r>
                      <a:r>
                        <a:rPr lang="tr-TR" sz="700" dirty="0" err="1">
                          <a:highlight>
                            <a:srgbClr val="00FF00"/>
                          </a:highlight>
                        </a:rPr>
                        <a:t>and</a:t>
                      </a:r>
                      <a:r>
                        <a:rPr lang="tr-TR" sz="700" dirty="0">
                          <a:highlight>
                            <a:srgbClr val="00FF00"/>
                          </a:highlight>
                        </a:rPr>
                        <a:t> </a:t>
                      </a:r>
                      <a:r>
                        <a:rPr lang="tr-TR" sz="700" dirty="0" err="1">
                          <a:highlight>
                            <a:srgbClr val="00FF00"/>
                          </a:highlight>
                        </a:rPr>
                        <a:t>Refueling</a:t>
                      </a:r>
                      <a:r>
                        <a:rPr lang="tr-TR" sz="700" dirty="0">
                          <a:highlight>
                            <a:srgbClr val="00FF00"/>
                          </a:highlight>
                        </a:rPr>
                        <a:t> </a:t>
                      </a:r>
                      <a:r>
                        <a:rPr lang="tr-TR" sz="700" dirty="0" err="1">
                          <a:highlight>
                            <a:srgbClr val="00FF00"/>
                          </a:highlight>
                        </a:rPr>
                        <a:t>Window</a:t>
                      </a:r>
                      <a:endParaRPr lang="tr-TR" sz="700" dirty="0">
                        <a:highlight>
                          <a:srgbClr val="00FF00"/>
                        </a:highlight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9929540"/>
                  </a:ext>
                </a:extLst>
              </a:tr>
            </a:tbl>
          </a:graphicData>
        </a:graphic>
      </p:graphicFrame>
      <p:graphicFrame>
        <p:nvGraphicFramePr>
          <p:cNvPr id="104" name="Table 103">
            <a:extLst>
              <a:ext uri="{FF2B5EF4-FFF2-40B4-BE49-F238E27FC236}">
                <a16:creationId xmlns:a16="http://schemas.microsoft.com/office/drawing/2014/main" id="{9C818F50-B7CD-4E67-971C-D07C7E06A0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3916502"/>
              </p:ext>
            </p:extLst>
          </p:nvPr>
        </p:nvGraphicFramePr>
        <p:xfrm>
          <a:off x="5086483" y="5356453"/>
          <a:ext cx="3782745" cy="6400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45686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436760">
                  <a:extLst>
                    <a:ext uri="{9D8B030D-6E8A-4147-A177-3AD203B41FA5}">
                      <a16:colId xmlns:a16="http://schemas.microsoft.com/office/drawing/2014/main" val="3198504229"/>
                    </a:ext>
                  </a:extLst>
                </a:gridCol>
                <a:gridCol w="406400">
                  <a:extLst>
                    <a:ext uri="{9D8B030D-6E8A-4147-A177-3AD203B41FA5}">
                      <a16:colId xmlns:a16="http://schemas.microsoft.com/office/drawing/2014/main" val="2083141385"/>
                    </a:ext>
                  </a:extLst>
                </a:gridCol>
                <a:gridCol w="1993899">
                  <a:extLst>
                    <a:ext uri="{9D8B030D-6E8A-4147-A177-3AD203B41FA5}">
                      <a16:colId xmlns:a16="http://schemas.microsoft.com/office/drawing/2014/main" val="296756092"/>
                    </a:ext>
                  </a:extLst>
                </a:gridCol>
              </a:tblGrid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Action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Log #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err="1"/>
                        <a:t>Phy</a:t>
                      </a:r>
                      <a:r>
                        <a:rPr lang="en-US" sz="800" dirty="0"/>
                        <a:t> #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9066865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Press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r-TR" sz="700" dirty="0"/>
                        <a:t>UNCAGE Switch</a:t>
                      </a:r>
                      <a:endParaRPr lang="en-US" sz="700" dirty="0"/>
                    </a:p>
                    <a:p>
                      <a:r>
                        <a:rPr lang="tr-TR" sz="700" dirty="0" err="1">
                          <a:highlight>
                            <a:srgbClr val="00FF00"/>
                          </a:highlight>
                        </a:rPr>
                        <a:t>Flashlight</a:t>
                      </a:r>
                      <a:endParaRPr lang="tr-TR" sz="700" dirty="0">
                        <a:highlight>
                          <a:srgbClr val="00FF00"/>
                        </a:highlight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8197789"/>
                  </a:ext>
                </a:extLst>
              </a:tr>
            </a:tbl>
          </a:graphicData>
        </a:graphic>
      </p:graphicFrame>
      <p:graphicFrame>
        <p:nvGraphicFramePr>
          <p:cNvPr id="106" name="Table 95">
            <a:extLst>
              <a:ext uri="{FF2B5EF4-FFF2-40B4-BE49-F238E27FC236}">
                <a16:creationId xmlns:a16="http://schemas.microsoft.com/office/drawing/2014/main" id="{5F003E95-E75D-443F-BEFC-F58E1314B9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3841824"/>
              </p:ext>
            </p:extLst>
          </p:nvPr>
        </p:nvGraphicFramePr>
        <p:xfrm>
          <a:off x="8017606" y="920713"/>
          <a:ext cx="3782745" cy="174692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26143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409433">
                  <a:extLst>
                    <a:ext uri="{9D8B030D-6E8A-4147-A177-3AD203B41FA5}">
                      <a16:colId xmlns:a16="http://schemas.microsoft.com/office/drawing/2014/main" val="3198504229"/>
                    </a:ext>
                  </a:extLst>
                </a:gridCol>
                <a:gridCol w="441278">
                  <a:extLst>
                    <a:ext uri="{9D8B030D-6E8A-4147-A177-3AD203B41FA5}">
                      <a16:colId xmlns:a16="http://schemas.microsoft.com/office/drawing/2014/main" val="2083141385"/>
                    </a:ext>
                  </a:extLst>
                </a:gridCol>
                <a:gridCol w="2105891">
                  <a:extLst>
                    <a:ext uri="{9D8B030D-6E8A-4147-A177-3AD203B41FA5}">
                      <a16:colId xmlns:a16="http://schemas.microsoft.com/office/drawing/2014/main" val="296756092"/>
                    </a:ext>
                  </a:extLst>
                </a:gridCol>
              </a:tblGrid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Action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Log #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err="1"/>
                        <a:t>Phy</a:t>
                      </a:r>
                      <a:r>
                        <a:rPr lang="en-US" sz="800" dirty="0"/>
                        <a:t> #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9066865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Press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tr-TR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8197789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Down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27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r-TR" sz="700" dirty="0"/>
                        <a:t>PROGRAM </a:t>
                      </a:r>
                      <a:r>
                        <a:rPr lang="tr-TR" sz="700" dirty="0" err="1"/>
                        <a:t>Knob</a:t>
                      </a:r>
                      <a:r>
                        <a:rPr lang="tr-TR" sz="700" dirty="0"/>
                        <a:t> – CCW</a:t>
                      </a:r>
                      <a:endParaRPr lang="en-US" sz="700" dirty="0"/>
                    </a:p>
                    <a:p>
                      <a:r>
                        <a:rPr lang="en-US" sz="700" dirty="0">
                          <a:highlight>
                            <a:srgbClr val="00FF00"/>
                          </a:highlight>
                        </a:rPr>
                        <a:t>Engine ANTI ICE Switch - Down</a:t>
                      </a:r>
                      <a:endParaRPr lang="tr-TR" sz="700" dirty="0">
                        <a:highlight>
                          <a:srgbClr val="00FF00"/>
                        </a:highlight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9929540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Left/Back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28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DOGFIGHT/Missile Override Switch - Cycle Inboard</a:t>
                      </a:r>
                    </a:p>
                    <a:p>
                      <a:r>
                        <a:rPr lang="tr-TR" sz="700" dirty="0">
                          <a:highlight>
                            <a:srgbClr val="00FF00"/>
                          </a:highlight>
                        </a:rPr>
                        <a:t>ANTI-COLL </a:t>
                      </a:r>
                      <a:r>
                        <a:rPr lang="tr-TR" sz="700" dirty="0" err="1">
                          <a:highlight>
                            <a:srgbClr val="00FF00"/>
                          </a:highlight>
                        </a:rPr>
                        <a:t>Knob</a:t>
                      </a:r>
                      <a:r>
                        <a:rPr lang="tr-TR" sz="700" dirty="0">
                          <a:highlight>
                            <a:srgbClr val="00FF00"/>
                          </a:highlight>
                        </a:rPr>
                        <a:t> - CCW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14783268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29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r-TR" sz="700" dirty="0"/>
                        <a:t>PROGRAM </a:t>
                      </a:r>
                      <a:r>
                        <a:rPr lang="tr-TR" sz="700" dirty="0" err="1"/>
                        <a:t>Knob</a:t>
                      </a:r>
                      <a:r>
                        <a:rPr lang="tr-TR" sz="700" dirty="0"/>
                        <a:t> – CW</a:t>
                      </a:r>
                      <a:endParaRPr lang="en-US" sz="700" dirty="0"/>
                    </a:p>
                    <a:p>
                      <a:r>
                        <a:rPr lang="en-US" sz="700" dirty="0">
                          <a:highlight>
                            <a:srgbClr val="00FF00"/>
                          </a:highlight>
                        </a:rPr>
                        <a:t>Engine ANTI ICE Switch - Up</a:t>
                      </a:r>
                      <a:endParaRPr lang="tr-TR" sz="700" dirty="0">
                        <a:highlight>
                          <a:srgbClr val="00FF00"/>
                        </a:highlight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4533324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Right/ Forward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26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DOGFIGHT/Missile Override Switch - Cycle Outboard</a:t>
                      </a:r>
                    </a:p>
                    <a:p>
                      <a:r>
                        <a:rPr lang="tr-TR" sz="700" dirty="0">
                          <a:highlight>
                            <a:srgbClr val="00FF00"/>
                          </a:highlight>
                        </a:rPr>
                        <a:t>ANTI-COLL </a:t>
                      </a:r>
                      <a:r>
                        <a:rPr lang="tr-TR" sz="700" dirty="0" err="1">
                          <a:highlight>
                            <a:srgbClr val="00FF00"/>
                          </a:highlight>
                        </a:rPr>
                        <a:t>Knob</a:t>
                      </a:r>
                      <a:r>
                        <a:rPr lang="tr-TR" sz="700" dirty="0">
                          <a:highlight>
                            <a:srgbClr val="00FF00"/>
                          </a:highlight>
                        </a:rPr>
                        <a:t> - CW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70601459"/>
                  </a:ext>
                </a:extLst>
              </a:tr>
            </a:tbl>
          </a:graphicData>
        </a:graphic>
      </p:graphicFrame>
      <p:graphicFrame>
        <p:nvGraphicFramePr>
          <p:cNvPr id="108" name="Table 95">
            <a:extLst>
              <a:ext uri="{FF2B5EF4-FFF2-40B4-BE49-F238E27FC236}">
                <a16:creationId xmlns:a16="http://schemas.microsoft.com/office/drawing/2014/main" id="{E69AEBFC-A7F8-4532-8323-348971B7CF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3107622"/>
              </p:ext>
            </p:extLst>
          </p:nvPr>
        </p:nvGraphicFramePr>
        <p:xfrm>
          <a:off x="8017605" y="2848196"/>
          <a:ext cx="3782745" cy="234606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45686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436760">
                  <a:extLst>
                    <a:ext uri="{9D8B030D-6E8A-4147-A177-3AD203B41FA5}">
                      <a16:colId xmlns:a16="http://schemas.microsoft.com/office/drawing/2014/main" val="3198504229"/>
                    </a:ext>
                  </a:extLst>
                </a:gridCol>
                <a:gridCol w="406400">
                  <a:extLst>
                    <a:ext uri="{9D8B030D-6E8A-4147-A177-3AD203B41FA5}">
                      <a16:colId xmlns:a16="http://schemas.microsoft.com/office/drawing/2014/main" val="2083141385"/>
                    </a:ext>
                  </a:extLst>
                </a:gridCol>
                <a:gridCol w="1993899">
                  <a:extLst>
                    <a:ext uri="{9D8B030D-6E8A-4147-A177-3AD203B41FA5}">
                      <a16:colId xmlns:a16="http://schemas.microsoft.com/office/drawing/2014/main" val="296756092"/>
                    </a:ext>
                  </a:extLst>
                </a:gridCol>
              </a:tblGrid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Action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Log #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err="1"/>
                        <a:t>Phy</a:t>
                      </a:r>
                      <a:r>
                        <a:rPr lang="en-US" sz="800" dirty="0"/>
                        <a:t> #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9066865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Roll Forward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r-TR" sz="700" dirty="0"/>
                        <a:t>ANT ELEV </a:t>
                      </a:r>
                      <a:r>
                        <a:rPr lang="tr-TR" sz="700" dirty="0" err="1"/>
                        <a:t>Knob</a:t>
                      </a:r>
                      <a:r>
                        <a:rPr lang="tr-TR" sz="700" dirty="0"/>
                        <a:t> – CCW</a:t>
                      </a:r>
                      <a:endParaRPr lang="en-US" sz="700" dirty="0"/>
                    </a:p>
                    <a:p>
                      <a:r>
                        <a:rPr lang="tr-TR" sz="700" dirty="0">
                          <a:highlight>
                            <a:srgbClr val="00FF00"/>
                          </a:highlight>
                        </a:rPr>
                        <a:t>MAN RNG </a:t>
                      </a:r>
                      <a:r>
                        <a:rPr lang="tr-TR" sz="700" dirty="0" err="1">
                          <a:highlight>
                            <a:srgbClr val="00FF00"/>
                          </a:highlight>
                        </a:rPr>
                        <a:t>Knob</a:t>
                      </a:r>
                      <a:r>
                        <a:rPr lang="tr-TR" sz="700" dirty="0">
                          <a:highlight>
                            <a:srgbClr val="00FF00"/>
                          </a:highlight>
                        </a:rPr>
                        <a:t> - CCW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8197789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Roll Backward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r-TR" sz="700" dirty="0"/>
                        <a:t>ANT ELEV </a:t>
                      </a:r>
                      <a:r>
                        <a:rPr lang="tr-TR" sz="700" dirty="0" err="1"/>
                        <a:t>Knob</a:t>
                      </a:r>
                      <a:r>
                        <a:rPr lang="tr-TR" sz="700" dirty="0"/>
                        <a:t> – CW</a:t>
                      </a:r>
                      <a:endParaRPr lang="en-US" sz="700" dirty="0"/>
                    </a:p>
                    <a:p>
                      <a:r>
                        <a:rPr lang="tr-TR" sz="700" dirty="0">
                          <a:highlight>
                            <a:srgbClr val="00FF00"/>
                          </a:highlight>
                        </a:rPr>
                        <a:t>MAN RNG </a:t>
                      </a:r>
                      <a:r>
                        <a:rPr lang="tr-TR" sz="700" dirty="0" err="1">
                          <a:highlight>
                            <a:srgbClr val="00FF00"/>
                          </a:highlight>
                        </a:rPr>
                        <a:t>Knob</a:t>
                      </a:r>
                      <a:r>
                        <a:rPr lang="tr-TR" sz="700" dirty="0">
                          <a:highlight>
                            <a:srgbClr val="00FF00"/>
                          </a:highlight>
                        </a:rPr>
                        <a:t> - CW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9929540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Press 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r-TR" sz="700" dirty="0">
                          <a:highlight>
                            <a:srgbClr val="00FF00"/>
                          </a:highlight>
                        </a:rPr>
                        <a:t>F1 </a:t>
                      </a:r>
                      <a:r>
                        <a:rPr lang="tr-TR" sz="700" dirty="0" err="1">
                          <a:highlight>
                            <a:srgbClr val="00FF00"/>
                          </a:highlight>
                        </a:rPr>
                        <a:t>Cockpit</a:t>
                      </a:r>
                      <a:r>
                        <a:rPr lang="tr-TR" sz="700" dirty="0">
                          <a:highlight>
                            <a:srgbClr val="00FF00"/>
                          </a:highlight>
                        </a:rPr>
                        <a:t> </a:t>
                      </a:r>
                      <a:r>
                        <a:rPr lang="tr-TR" sz="700" dirty="0" err="1">
                          <a:highlight>
                            <a:srgbClr val="00FF00"/>
                          </a:highlight>
                        </a:rPr>
                        <a:t>view</a:t>
                      </a:r>
                      <a:endParaRPr lang="tr-TR" sz="700" dirty="0">
                        <a:highlight>
                          <a:srgbClr val="00FF00"/>
                        </a:highlight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14783268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Right/Forward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21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r-TR" sz="700" dirty="0" err="1"/>
                        <a:t>Transmit</a:t>
                      </a:r>
                      <a:r>
                        <a:rPr lang="tr-TR" sz="700" dirty="0"/>
                        <a:t> Switch - IFF OUT</a:t>
                      </a:r>
                      <a:endParaRPr lang="en-US" sz="700" dirty="0"/>
                    </a:p>
                    <a:p>
                      <a:r>
                        <a:rPr lang="tr-TR" sz="700" dirty="0">
                          <a:highlight>
                            <a:srgbClr val="00FF00"/>
                          </a:highlight>
                        </a:rPr>
                        <a:t>F10 Theater </a:t>
                      </a:r>
                      <a:r>
                        <a:rPr lang="tr-TR" sz="700" dirty="0" err="1">
                          <a:highlight>
                            <a:srgbClr val="00FF00"/>
                          </a:highlight>
                        </a:rPr>
                        <a:t>map</a:t>
                      </a:r>
                      <a:r>
                        <a:rPr lang="tr-TR" sz="700" dirty="0">
                          <a:highlight>
                            <a:srgbClr val="00FF00"/>
                          </a:highlight>
                        </a:rPr>
                        <a:t> </a:t>
                      </a:r>
                      <a:r>
                        <a:rPr lang="tr-TR" sz="700" dirty="0" err="1">
                          <a:highlight>
                            <a:srgbClr val="00FF00"/>
                          </a:highlight>
                        </a:rPr>
                        <a:t>view</a:t>
                      </a:r>
                      <a:endParaRPr lang="tr-TR" sz="700" dirty="0">
                        <a:highlight>
                          <a:srgbClr val="00FF00"/>
                        </a:highlight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4533324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Down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18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SRS PTT – UHF </a:t>
                      </a:r>
                      <a:r>
                        <a:rPr lang="en-US" sz="700" i="1" dirty="0">
                          <a:highlight>
                            <a:srgbClr val="FFFF00"/>
                          </a:highlight>
                        </a:rPr>
                        <a:t>(Set in SRS)</a:t>
                      </a:r>
                      <a:endParaRPr lang="tr-TR" sz="700" i="1" dirty="0">
                        <a:highlight>
                          <a:srgbClr val="FFFF00"/>
                        </a:highlight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70601459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Left/Back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19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r-TR" sz="700" dirty="0" err="1"/>
                        <a:t>Transmit</a:t>
                      </a:r>
                      <a:r>
                        <a:rPr lang="tr-TR" sz="700" dirty="0"/>
                        <a:t> Switch - IFF IN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64047812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20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SRS PTT – VHF </a:t>
                      </a:r>
                      <a:r>
                        <a:rPr lang="en-US" sz="700" i="1" dirty="0">
                          <a:highlight>
                            <a:srgbClr val="FFFF00"/>
                          </a:highlight>
                        </a:rPr>
                        <a:t>(Set in SRS)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>
                          <a:highlight>
                            <a:srgbClr val="00FF00"/>
                          </a:highlight>
                        </a:rPr>
                        <a:t>F6 Weapon to target view</a:t>
                      </a:r>
                      <a:endParaRPr lang="tr-TR" sz="700" dirty="0">
                        <a:highlight>
                          <a:srgbClr val="00FF00"/>
                        </a:highlight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86612843"/>
                  </a:ext>
                </a:extLst>
              </a:tr>
            </a:tbl>
          </a:graphicData>
        </a:graphic>
      </p:graphicFrame>
      <p:sp>
        <p:nvSpPr>
          <p:cNvPr id="36" name="TextBox 35">
            <a:extLst>
              <a:ext uri="{FF2B5EF4-FFF2-40B4-BE49-F238E27FC236}">
                <a16:creationId xmlns:a16="http://schemas.microsoft.com/office/drawing/2014/main" id="{A838C2AD-59DC-45A0-92F5-99DDC08E4411}"/>
              </a:ext>
            </a:extLst>
          </p:cNvPr>
          <p:cNvSpPr txBox="1"/>
          <p:nvPr/>
        </p:nvSpPr>
        <p:spPr>
          <a:xfrm>
            <a:off x="311133" y="144611"/>
            <a:ext cx="70415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VPC CM3 THROTTLE (1/4) – Handle, Right Side</a:t>
            </a:r>
            <a:endParaRPr lang="tr-TR" sz="2800" b="1" dirty="0">
              <a:solidFill>
                <a:srgbClr val="002060"/>
              </a:solidFill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85A2DD1-A976-4B71-B066-09E57535688F}"/>
              </a:ext>
            </a:extLst>
          </p:cNvPr>
          <p:cNvCxnSpPr>
            <a:cxnSpLocks/>
          </p:cNvCxnSpPr>
          <p:nvPr/>
        </p:nvCxnSpPr>
        <p:spPr>
          <a:xfrm flipV="1">
            <a:off x="201848" y="652436"/>
            <a:ext cx="11738515" cy="16482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43">
            <a:extLst>
              <a:ext uri="{FF2B5EF4-FFF2-40B4-BE49-F238E27FC236}">
                <a16:creationId xmlns:a16="http://schemas.microsoft.com/office/drawing/2014/main" id="{FE82D9D8-DA21-4D91-A83E-FBC5B58A92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34862" y="2892963"/>
            <a:ext cx="233850" cy="228437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68D22E8F-D014-4C13-96F4-EFAE18D8D3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4407" y="4834492"/>
            <a:ext cx="219925" cy="208761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EA64E0C8-6369-459C-9EFC-29ADD368DE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5674" y="941878"/>
            <a:ext cx="219925" cy="208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265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B588A5F-2A43-4FA0-BA3E-8946D6F782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1595" y="3108284"/>
            <a:ext cx="2041844" cy="982001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1D67107D-119C-411E-A1A2-96DEF91450CA}"/>
              </a:ext>
            </a:extLst>
          </p:cNvPr>
          <p:cNvSpPr/>
          <p:nvPr/>
        </p:nvSpPr>
        <p:spPr>
          <a:xfrm>
            <a:off x="4092401" y="3567378"/>
            <a:ext cx="49623" cy="6015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1779891-7181-4D56-97BE-AF295E66A570}"/>
              </a:ext>
            </a:extLst>
          </p:cNvPr>
          <p:cNvSpPr/>
          <p:nvPr/>
        </p:nvSpPr>
        <p:spPr>
          <a:xfrm>
            <a:off x="4702516" y="3545475"/>
            <a:ext cx="49623" cy="6015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DE32320-C753-4A97-A77C-D94F4C9F54D6}"/>
              </a:ext>
            </a:extLst>
          </p:cNvPr>
          <p:cNvSpPr/>
          <p:nvPr/>
        </p:nvSpPr>
        <p:spPr>
          <a:xfrm>
            <a:off x="4907083" y="3599284"/>
            <a:ext cx="49623" cy="6015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330FEEF-6A66-43F5-9C84-D9C787AEA1C2}"/>
              </a:ext>
            </a:extLst>
          </p:cNvPr>
          <p:cNvSpPr/>
          <p:nvPr/>
        </p:nvSpPr>
        <p:spPr>
          <a:xfrm>
            <a:off x="5586515" y="3474855"/>
            <a:ext cx="49623" cy="6015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07CE3B6-5697-479F-BB0A-5AEF216E0067}"/>
              </a:ext>
            </a:extLst>
          </p:cNvPr>
          <p:cNvSpPr/>
          <p:nvPr/>
        </p:nvSpPr>
        <p:spPr>
          <a:xfrm>
            <a:off x="3811007" y="3545475"/>
            <a:ext cx="49623" cy="6015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928E564-6010-414B-AAB2-7D137BDA2957}"/>
              </a:ext>
            </a:extLst>
          </p:cNvPr>
          <p:cNvSpPr/>
          <p:nvPr/>
        </p:nvSpPr>
        <p:spPr>
          <a:xfrm>
            <a:off x="4416590" y="3567378"/>
            <a:ext cx="49623" cy="6015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95D0D75-2ACD-4FFE-9590-32E8A3970CEA}"/>
              </a:ext>
            </a:extLst>
          </p:cNvPr>
          <p:cNvCxnSpPr>
            <a:cxnSpLocks/>
            <a:stCxn id="5" idx="2"/>
            <a:endCxn id="38" idx="0"/>
          </p:cNvCxnSpPr>
          <p:nvPr/>
        </p:nvCxnSpPr>
        <p:spPr>
          <a:xfrm flipH="1">
            <a:off x="2104901" y="3597453"/>
            <a:ext cx="1987500" cy="12591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DC9CCB4-FED6-46AB-9FF8-E60772387277}"/>
              </a:ext>
            </a:extLst>
          </p:cNvPr>
          <p:cNvCxnSpPr>
            <a:cxnSpLocks/>
            <a:stCxn id="10" idx="2"/>
            <a:endCxn id="57" idx="2"/>
          </p:cNvCxnSpPr>
          <p:nvPr/>
        </p:nvCxnSpPr>
        <p:spPr>
          <a:xfrm flipH="1" flipV="1">
            <a:off x="2250082" y="2597429"/>
            <a:ext cx="1560925" cy="97812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aphicFrame>
        <p:nvGraphicFramePr>
          <p:cNvPr id="38" name="Table 37">
            <a:extLst>
              <a:ext uri="{FF2B5EF4-FFF2-40B4-BE49-F238E27FC236}">
                <a16:creationId xmlns:a16="http://schemas.microsoft.com/office/drawing/2014/main" id="{86C72B11-8543-427B-9952-37D8F01A18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0389064"/>
              </p:ext>
            </p:extLst>
          </p:nvPr>
        </p:nvGraphicFramePr>
        <p:xfrm>
          <a:off x="213529" y="4856641"/>
          <a:ext cx="3782745" cy="170598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45686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436760">
                  <a:extLst>
                    <a:ext uri="{9D8B030D-6E8A-4147-A177-3AD203B41FA5}">
                      <a16:colId xmlns:a16="http://schemas.microsoft.com/office/drawing/2014/main" val="3198504229"/>
                    </a:ext>
                  </a:extLst>
                </a:gridCol>
                <a:gridCol w="429527">
                  <a:extLst>
                    <a:ext uri="{9D8B030D-6E8A-4147-A177-3AD203B41FA5}">
                      <a16:colId xmlns:a16="http://schemas.microsoft.com/office/drawing/2014/main" val="2083141385"/>
                    </a:ext>
                  </a:extLst>
                </a:gridCol>
                <a:gridCol w="1970772">
                  <a:extLst>
                    <a:ext uri="{9D8B030D-6E8A-4147-A177-3AD203B41FA5}">
                      <a16:colId xmlns:a16="http://schemas.microsoft.com/office/drawing/2014/main" val="296756092"/>
                    </a:ext>
                  </a:extLst>
                </a:gridCol>
              </a:tblGrid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Action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Log 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err="1"/>
                        <a:t>Phy</a:t>
                      </a:r>
                      <a:r>
                        <a:rPr lang="en-US" sz="800" dirty="0"/>
                        <a:t> #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9066865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Press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Kneeboard current position mark point</a:t>
                      </a:r>
                    </a:p>
                    <a:p>
                      <a:r>
                        <a:rPr lang="tr-TR" sz="700" dirty="0" err="1">
                          <a:highlight>
                            <a:srgbClr val="00FF00"/>
                          </a:highlight>
                        </a:rPr>
                        <a:t>Kneeboard</a:t>
                      </a:r>
                      <a:r>
                        <a:rPr lang="tr-TR" sz="700" dirty="0">
                          <a:highlight>
                            <a:srgbClr val="00FF00"/>
                          </a:highlight>
                        </a:rPr>
                        <a:t> ON/OFF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8197789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Down (Forward)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r-TR" sz="700" dirty="0"/>
                        <a:t>ICP Data Control Switch - </a:t>
                      </a:r>
                      <a:r>
                        <a:rPr lang="en-US" sz="700" dirty="0"/>
                        <a:t>DOWN</a:t>
                      </a:r>
                      <a:endParaRPr lang="tr-TR" sz="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9929540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Right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r-TR" sz="700" dirty="0"/>
                        <a:t>ICP Data Control Switch – SEQ</a:t>
                      </a:r>
                      <a:endParaRPr lang="en-US" sz="700" dirty="0"/>
                    </a:p>
                    <a:p>
                      <a:r>
                        <a:rPr lang="tr-TR" sz="700" dirty="0" err="1">
                          <a:highlight>
                            <a:srgbClr val="00FF00"/>
                          </a:highlight>
                        </a:rPr>
                        <a:t>Kneeboard</a:t>
                      </a:r>
                      <a:r>
                        <a:rPr lang="tr-TR" sz="700" dirty="0">
                          <a:highlight>
                            <a:srgbClr val="00FF00"/>
                          </a:highlight>
                        </a:rPr>
                        <a:t> </a:t>
                      </a:r>
                      <a:r>
                        <a:rPr lang="tr-TR" sz="700" dirty="0" err="1">
                          <a:highlight>
                            <a:srgbClr val="00FF00"/>
                          </a:highlight>
                        </a:rPr>
                        <a:t>Next</a:t>
                      </a:r>
                      <a:r>
                        <a:rPr lang="tr-TR" sz="700" dirty="0">
                          <a:highlight>
                            <a:srgbClr val="00FF00"/>
                          </a:highlight>
                        </a:rPr>
                        <a:t> </a:t>
                      </a:r>
                      <a:r>
                        <a:rPr lang="tr-TR" sz="700" dirty="0" err="1">
                          <a:highlight>
                            <a:srgbClr val="00FF00"/>
                          </a:highlight>
                        </a:rPr>
                        <a:t>Page</a:t>
                      </a:r>
                      <a:endParaRPr lang="tr-TR" sz="700" dirty="0">
                        <a:highlight>
                          <a:srgbClr val="00FF00"/>
                        </a:highlight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2410883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Up (Back)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10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r-TR" sz="700" dirty="0"/>
                        <a:t>ICP Data Control Switch - </a:t>
                      </a:r>
                      <a:r>
                        <a:rPr lang="en-US" sz="700" dirty="0"/>
                        <a:t>UP</a:t>
                      </a:r>
                      <a:endParaRPr lang="tr-TR" sz="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66210514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Left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11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r-TR" sz="700" dirty="0"/>
                        <a:t>ICP Data Control Switch – </a:t>
                      </a:r>
                      <a:r>
                        <a:rPr lang="en-US" sz="700" dirty="0"/>
                        <a:t>RET</a:t>
                      </a:r>
                    </a:p>
                    <a:p>
                      <a:r>
                        <a:rPr lang="tr-TR" sz="700" dirty="0" err="1">
                          <a:highlight>
                            <a:srgbClr val="00FF00"/>
                          </a:highlight>
                        </a:rPr>
                        <a:t>Kneeboard</a:t>
                      </a:r>
                      <a:r>
                        <a:rPr lang="tr-TR" sz="700" dirty="0">
                          <a:highlight>
                            <a:srgbClr val="00FF00"/>
                          </a:highlight>
                        </a:rPr>
                        <a:t> </a:t>
                      </a:r>
                      <a:r>
                        <a:rPr lang="tr-TR" sz="700" dirty="0" err="1">
                          <a:highlight>
                            <a:srgbClr val="00FF00"/>
                          </a:highlight>
                        </a:rPr>
                        <a:t>Previous</a:t>
                      </a:r>
                      <a:r>
                        <a:rPr lang="tr-TR" sz="700" dirty="0">
                          <a:highlight>
                            <a:srgbClr val="00FF00"/>
                          </a:highlight>
                        </a:rPr>
                        <a:t> </a:t>
                      </a:r>
                      <a:r>
                        <a:rPr lang="tr-TR" sz="700" dirty="0" err="1">
                          <a:highlight>
                            <a:srgbClr val="00FF00"/>
                          </a:highlight>
                        </a:rPr>
                        <a:t>Page</a:t>
                      </a:r>
                      <a:endParaRPr lang="tr-TR" sz="700" dirty="0">
                        <a:highlight>
                          <a:srgbClr val="00FF00"/>
                        </a:highlight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56597576"/>
                  </a:ext>
                </a:extLst>
              </a:tr>
            </a:tbl>
          </a:graphicData>
        </a:graphic>
      </p:graphicFrame>
      <p:graphicFrame>
        <p:nvGraphicFramePr>
          <p:cNvPr id="57" name="Table 56">
            <a:extLst>
              <a:ext uri="{FF2B5EF4-FFF2-40B4-BE49-F238E27FC236}">
                <a16:creationId xmlns:a16="http://schemas.microsoft.com/office/drawing/2014/main" id="{967ADC97-9F66-4245-82CD-11196B9CDB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9992378"/>
              </p:ext>
            </p:extLst>
          </p:nvPr>
        </p:nvGraphicFramePr>
        <p:xfrm>
          <a:off x="190892" y="1541981"/>
          <a:ext cx="4118381" cy="105544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52108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439615">
                  <a:extLst>
                    <a:ext uri="{9D8B030D-6E8A-4147-A177-3AD203B41FA5}">
                      <a16:colId xmlns:a16="http://schemas.microsoft.com/office/drawing/2014/main" val="3198504229"/>
                    </a:ext>
                  </a:extLst>
                </a:gridCol>
                <a:gridCol w="444012">
                  <a:extLst>
                    <a:ext uri="{9D8B030D-6E8A-4147-A177-3AD203B41FA5}">
                      <a16:colId xmlns:a16="http://schemas.microsoft.com/office/drawing/2014/main" val="2083141385"/>
                    </a:ext>
                  </a:extLst>
                </a:gridCol>
                <a:gridCol w="2282646">
                  <a:extLst>
                    <a:ext uri="{9D8B030D-6E8A-4147-A177-3AD203B41FA5}">
                      <a16:colId xmlns:a16="http://schemas.microsoft.com/office/drawing/2014/main" val="296756092"/>
                    </a:ext>
                  </a:extLst>
                </a:gridCol>
              </a:tblGrid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Axis / Action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Log #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err="1"/>
                        <a:t>Phy</a:t>
                      </a:r>
                      <a:r>
                        <a:rPr lang="en-US" sz="800" dirty="0"/>
                        <a:t> #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Notes / Description</a:t>
                      </a:r>
                      <a:endParaRPr lang="tr-TR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9066865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L/R Analog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X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RDR CURSOR Switch - X axis</a:t>
                      </a:r>
                      <a:endParaRPr lang="tr-TR" sz="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8197789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U/D Analog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Y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700" dirty="0"/>
                        <a:t>RDR CURSOR </a:t>
                      </a:r>
                      <a:r>
                        <a:rPr lang="es-ES" sz="700" dirty="0" err="1"/>
                        <a:t>Switch</a:t>
                      </a:r>
                      <a:r>
                        <a:rPr lang="es-ES" sz="700" dirty="0"/>
                        <a:t> - Y axis</a:t>
                      </a:r>
                      <a:endParaRPr lang="tr-TR" sz="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9929540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Press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14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700" dirty="0"/>
                        <a:t>ENABLE Switch - </a:t>
                      </a:r>
                      <a:r>
                        <a:rPr lang="tr-TR" sz="700" dirty="0" err="1"/>
                        <a:t>Depress</a:t>
                      </a:r>
                      <a:endParaRPr lang="tr-TR" sz="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9446230"/>
                  </a:ext>
                </a:extLst>
              </a:tr>
            </a:tbl>
          </a:graphicData>
        </a:graphic>
      </p:graphicFrame>
      <p:pic>
        <p:nvPicPr>
          <p:cNvPr id="73" name="Picture 72">
            <a:extLst>
              <a:ext uri="{FF2B5EF4-FFF2-40B4-BE49-F238E27FC236}">
                <a16:creationId xmlns:a16="http://schemas.microsoft.com/office/drawing/2014/main" id="{4C2C88AC-4467-4588-ADEF-604E2A0EA2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245" y="1576589"/>
            <a:ext cx="204903" cy="194956"/>
          </a:xfrm>
          <a:prstGeom prst="rect">
            <a:avLst/>
          </a:prstGeom>
        </p:spPr>
      </p:pic>
      <p:graphicFrame>
        <p:nvGraphicFramePr>
          <p:cNvPr id="76" name="Table 75">
            <a:extLst>
              <a:ext uri="{FF2B5EF4-FFF2-40B4-BE49-F238E27FC236}">
                <a16:creationId xmlns:a16="http://schemas.microsoft.com/office/drawing/2014/main" id="{513B4742-4BF5-41B2-8BBE-44C279350A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2756352"/>
              </p:ext>
            </p:extLst>
          </p:nvPr>
        </p:nvGraphicFramePr>
        <p:xfrm>
          <a:off x="5401840" y="875571"/>
          <a:ext cx="4118381" cy="112686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52108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439615">
                  <a:extLst>
                    <a:ext uri="{9D8B030D-6E8A-4147-A177-3AD203B41FA5}">
                      <a16:colId xmlns:a16="http://schemas.microsoft.com/office/drawing/2014/main" val="3198504229"/>
                    </a:ext>
                  </a:extLst>
                </a:gridCol>
                <a:gridCol w="444012">
                  <a:extLst>
                    <a:ext uri="{9D8B030D-6E8A-4147-A177-3AD203B41FA5}">
                      <a16:colId xmlns:a16="http://schemas.microsoft.com/office/drawing/2014/main" val="2083141385"/>
                    </a:ext>
                  </a:extLst>
                </a:gridCol>
                <a:gridCol w="2282646">
                  <a:extLst>
                    <a:ext uri="{9D8B030D-6E8A-4147-A177-3AD203B41FA5}">
                      <a16:colId xmlns:a16="http://schemas.microsoft.com/office/drawing/2014/main" val="296756092"/>
                    </a:ext>
                  </a:extLst>
                </a:gridCol>
              </a:tblGrid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Axis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Log #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err="1"/>
                        <a:t>Phy</a:t>
                      </a:r>
                      <a:r>
                        <a:rPr lang="en-US" sz="800" dirty="0"/>
                        <a:t> #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Notes</a:t>
                      </a:r>
                      <a:endParaRPr lang="tr-TR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9066865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Up / Down Analog (Down = Positive)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Z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>
                          <a:highlight>
                            <a:srgbClr val="FFFF00"/>
                          </a:highlight>
                        </a:rPr>
                        <a:t>Program as Axis to Buttons in VPC - %0 &amp; %100</a:t>
                      </a:r>
                      <a:endParaRPr lang="tr-TR" sz="800" i="1" dirty="0">
                        <a:highlight>
                          <a:srgbClr val="FFFF00"/>
                        </a:highlight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8197789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Down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77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r-TR" sz="800" dirty="0"/>
                        <a:t>VR </a:t>
                      </a:r>
                      <a:r>
                        <a:rPr lang="tr-TR" sz="800" dirty="0" err="1"/>
                        <a:t>tracker</a:t>
                      </a:r>
                      <a:r>
                        <a:rPr lang="tr-TR" sz="800" dirty="0"/>
                        <a:t> </a:t>
                      </a:r>
                      <a:r>
                        <a:rPr lang="tr-TR" sz="800" dirty="0" err="1"/>
                        <a:t>Spyglass</a:t>
                      </a:r>
                      <a:r>
                        <a:rPr lang="tr-TR" sz="800" dirty="0"/>
                        <a:t> </a:t>
                      </a:r>
                      <a:r>
                        <a:rPr lang="tr-TR" sz="800" dirty="0" err="1"/>
                        <a:t>Zoom</a:t>
                      </a:r>
                      <a:endParaRPr lang="tr-TR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70469365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78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r-TR" sz="800" dirty="0"/>
                        <a:t>VR </a:t>
                      </a:r>
                      <a:r>
                        <a:rPr lang="tr-TR" sz="800" dirty="0" err="1"/>
                        <a:t>tracker</a:t>
                      </a:r>
                      <a:r>
                        <a:rPr lang="tr-TR" sz="800" dirty="0"/>
                        <a:t> </a:t>
                      </a:r>
                      <a:r>
                        <a:rPr lang="tr-TR" sz="800" dirty="0" err="1"/>
                        <a:t>Zoom</a:t>
                      </a:r>
                      <a:endParaRPr lang="tr-TR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83714529"/>
                  </a:ext>
                </a:extLst>
              </a:tr>
            </a:tbl>
          </a:graphicData>
        </a:graphic>
      </p:graphicFrame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846A5088-A2A1-4C16-9F67-FDF4FC0EB012}"/>
              </a:ext>
            </a:extLst>
          </p:cNvPr>
          <p:cNvCxnSpPr>
            <a:cxnSpLocks/>
            <a:stCxn id="76" idx="1"/>
            <a:endCxn id="11" idx="7"/>
          </p:cNvCxnSpPr>
          <p:nvPr/>
        </p:nvCxnSpPr>
        <p:spPr>
          <a:xfrm flipH="1">
            <a:off x="4458946" y="1439004"/>
            <a:ext cx="942894" cy="213718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aphicFrame>
        <p:nvGraphicFramePr>
          <p:cNvPr id="83" name="Table 82">
            <a:extLst>
              <a:ext uri="{FF2B5EF4-FFF2-40B4-BE49-F238E27FC236}">
                <a16:creationId xmlns:a16="http://schemas.microsoft.com/office/drawing/2014/main" id="{2686215E-C5AB-4F25-A713-5C167CE867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6603186"/>
              </p:ext>
            </p:extLst>
          </p:nvPr>
        </p:nvGraphicFramePr>
        <p:xfrm>
          <a:off x="7296017" y="2303210"/>
          <a:ext cx="3782745" cy="151354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45686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436760">
                  <a:extLst>
                    <a:ext uri="{9D8B030D-6E8A-4147-A177-3AD203B41FA5}">
                      <a16:colId xmlns:a16="http://schemas.microsoft.com/office/drawing/2014/main" val="3198504229"/>
                    </a:ext>
                  </a:extLst>
                </a:gridCol>
                <a:gridCol w="447340">
                  <a:extLst>
                    <a:ext uri="{9D8B030D-6E8A-4147-A177-3AD203B41FA5}">
                      <a16:colId xmlns:a16="http://schemas.microsoft.com/office/drawing/2014/main" val="2083141385"/>
                    </a:ext>
                  </a:extLst>
                </a:gridCol>
                <a:gridCol w="1952959">
                  <a:extLst>
                    <a:ext uri="{9D8B030D-6E8A-4147-A177-3AD203B41FA5}">
                      <a16:colId xmlns:a16="http://schemas.microsoft.com/office/drawing/2014/main" val="296756092"/>
                    </a:ext>
                  </a:extLst>
                </a:gridCol>
              </a:tblGrid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Action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Log #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err="1"/>
                        <a:t>Phy</a:t>
                      </a:r>
                      <a:r>
                        <a:rPr lang="en-US" sz="800" dirty="0"/>
                        <a:t> #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9066865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Press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r-TR" sz="800" dirty="0"/>
                        <a:t>Master </a:t>
                      </a:r>
                      <a:r>
                        <a:rPr lang="tr-TR" sz="800" dirty="0" err="1"/>
                        <a:t>Caution</a:t>
                      </a:r>
                      <a:r>
                        <a:rPr lang="tr-TR" sz="800" dirty="0"/>
                        <a:t> </a:t>
                      </a:r>
                      <a:r>
                        <a:rPr lang="tr-TR" sz="800" dirty="0" err="1"/>
                        <a:t>Button</a:t>
                      </a:r>
                      <a:endParaRPr lang="en-US" sz="800" dirty="0"/>
                    </a:p>
                    <a:p>
                      <a:r>
                        <a:rPr lang="tr-TR" sz="800" dirty="0" err="1">
                          <a:highlight>
                            <a:srgbClr val="00FF00"/>
                          </a:highlight>
                        </a:rPr>
                        <a:t>Toggle</a:t>
                      </a:r>
                      <a:r>
                        <a:rPr lang="tr-TR" sz="800" dirty="0">
                          <a:highlight>
                            <a:srgbClr val="00FF00"/>
                          </a:highlight>
                        </a:rPr>
                        <a:t> </a:t>
                      </a:r>
                      <a:r>
                        <a:rPr lang="tr-TR" sz="800" dirty="0" err="1">
                          <a:highlight>
                            <a:srgbClr val="00FF00"/>
                          </a:highlight>
                        </a:rPr>
                        <a:t>goggles</a:t>
                      </a:r>
                      <a:endParaRPr lang="tr-TR" sz="800" dirty="0">
                        <a:highlight>
                          <a:srgbClr val="00FF00"/>
                        </a:highlight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8197789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Down (Forward)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ICP DRIFT CUTOUT/WARN RESET Switch – Down</a:t>
                      </a:r>
                    </a:p>
                    <a:p>
                      <a:r>
                        <a:rPr lang="tr-TR" sz="800" dirty="0" err="1">
                          <a:highlight>
                            <a:srgbClr val="00FF00"/>
                          </a:highlight>
                        </a:rPr>
                        <a:t>Gain</a:t>
                      </a:r>
                      <a:r>
                        <a:rPr lang="tr-TR" sz="800" dirty="0">
                          <a:highlight>
                            <a:srgbClr val="00FF00"/>
                          </a:highlight>
                        </a:rPr>
                        <a:t> </a:t>
                      </a:r>
                      <a:r>
                        <a:rPr lang="tr-TR" sz="800" dirty="0" err="1">
                          <a:highlight>
                            <a:srgbClr val="00FF00"/>
                          </a:highlight>
                        </a:rPr>
                        <a:t>goggles</a:t>
                      </a:r>
                      <a:r>
                        <a:rPr lang="tr-TR" sz="800" dirty="0">
                          <a:highlight>
                            <a:srgbClr val="00FF00"/>
                          </a:highlight>
                        </a:rPr>
                        <a:t> </a:t>
                      </a:r>
                      <a:r>
                        <a:rPr lang="tr-TR" sz="800" dirty="0" err="1">
                          <a:highlight>
                            <a:srgbClr val="00FF00"/>
                          </a:highlight>
                        </a:rPr>
                        <a:t>down</a:t>
                      </a:r>
                      <a:endParaRPr lang="tr-TR" sz="800" dirty="0">
                        <a:highlight>
                          <a:srgbClr val="00FF00"/>
                        </a:highlight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9929540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Up (Back)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ICP DRIFT CUTOUT/WARN RESET Switch – Up</a:t>
                      </a:r>
                    </a:p>
                    <a:p>
                      <a:r>
                        <a:rPr lang="tr-TR" sz="800" dirty="0" err="1">
                          <a:highlight>
                            <a:srgbClr val="00FF00"/>
                          </a:highlight>
                        </a:rPr>
                        <a:t>Gain</a:t>
                      </a:r>
                      <a:r>
                        <a:rPr lang="tr-TR" sz="800" dirty="0">
                          <a:highlight>
                            <a:srgbClr val="00FF00"/>
                          </a:highlight>
                        </a:rPr>
                        <a:t> </a:t>
                      </a:r>
                      <a:r>
                        <a:rPr lang="tr-TR" sz="800" dirty="0" err="1">
                          <a:highlight>
                            <a:srgbClr val="00FF00"/>
                          </a:highlight>
                        </a:rPr>
                        <a:t>goggles</a:t>
                      </a:r>
                      <a:r>
                        <a:rPr lang="tr-TR" sz="800" dirty="0">
                          <a:highlight>
                            <a:srgbClr val="00FF00"/>
                          </a:highlight>
                        </a:rPr>
                        <a:t> </a:t>
                      </a:r>
                      <a:r>
                        <a:rPr lang="tr-TR" sz="800" dirty="0" err="1">
                          <a:highlight>
                            <a:srgbClr val="00FF00"/>
                          </a:highlight>
                        </a:rPr>
                        <a:t>up</a:t>
                      </a:r>
                      <a:endParaRPr lang="tr-TR" sz="800" dirty="0">
                        <a:highlight>
                          <a:srgbClr val="00FF00"/>
                        </a:highlight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2410883"/>
                  </a:ext>
                </a:extLst>
              </a:tr>
            </a:tbl>
          </a:graphicData>
        </a:graphic>
      </p:graphicFrame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C12E8651-38BF-41D3-9D70-4401ECB5F9ED}"/>
              </a:ext>
            </a:extLst>
          </p:cNvPr>
          <p:cNvCxnSpPr>
            <a:cxnSpLocks/>
            <a:stCxn id="83" idx="1"/>
            <a:endCxn id="7" idx="7"/>
          </p:cNvCxnSpPr>
          <p:nvPr/>
        </p:nvCxnSpPr>
        <p:spPr>
          <a:xfrm flipH="1">
            <a:off x="4744872" y="3059981"/>
            <a:ext cx="2551145" cy="49430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aphicFrame>
        <p:nvGraphicFramePr>
          <p:cNvPr id="93" name="Table 92">
            <a:extLst>
              <a:ext uri="{FF2B5EF4-FFF2-40B4-BE49-F238E27FC236}">
                <a16:creationId xmlns:a16="http://schemas.microsoft.com/office/drawing/2014/main" id="{7061133E-D822-4042-8BA8-74BEDEAF45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2154838"/>
              </p:ext>
            </p:extLst>
          </p:nvPr>
        </p:nvGraphicFramePr>
        <p:xfrm>
          <a:off x="7296017" y="3788488"/>
          <a:ext cx="3922442" cy="123922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74359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391236">
                  <a:extLst>
                    <a:ext uri="{9D8B030D-6E8A-4147-A177-3AD203B41FA5}">
                      <a16:colId xmlns:a16="http://schemas.microsoft.com/office/drawing/2014/main" val="3198504229"/>
                    </a:ext>
                  </a:extLst>
                </a:gridCol>
                <a:gridCol w="413982">
                  <a:extLst>
                    <a:ext uri="{9D8B030D-6E8A-4147-A177-3AD203B41FA5}">
                      <a16:colId xmlns:a16="http://schemas.microsoft.com/office/drawing/2014/main" val="2083141385"/>
                    </a:ext>
                  </a:extLst>
                </a:gridCol>
                <a:gridCol w="2342865">
                  <a:extLst>
                    <a:ext uri="{9D8B030D-6E8A-4147-A177-3AD203B41FA5}">
                      <a16:colId xmlns:a16="http://schemas.microsoft.com/office/drawing/2014/main" val="296756092"/>
                    </a:ext>
                  </a:extLst>
                </a:gridCol>
              </a:tblGrid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Action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Log#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err="1"/>
                        <a:t>Phy</a:t>
                      </a:r>
                      <a:r>
                        <a:rPr lang="en-US" sz="800" dirty="0"/>
                        <a:t>#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9066865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Press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r-TR" sz="700" dirty="0" err="1"/>
                        <a:t>Canopy</a:t>
                      </a:r>
                      <a:r>
                        <a:rPr lang="tr-TR" sz="700" dirty="0"/>
                        <a:t> Switch – CLOSE</a:t>
                      </a:r>
                      <a:endParaRPr lang="en-US" sz="700" dirty="0"/>
                    </a:p>
                    <a:p>
                      <a:r>
                        <a:rPr lang="tr-TR" sz="700" dirty="0" err="1">
                          <a:highlight>
                            <a:srgbClr val="00FF00"/>
                          </a:highlight>
                        </a:rPr>
                        <a:t>Canopy</a:t>
                      </a:r>
                      <a:r>
                        <a:rPr lang="tr-TR" sz="700" dirty="0">
                          <a:highlight>
                            <a:srgbClr val="00FF00"/>
                          </a:highlight>
                        </a:rPr>
                        <a:t> Switch - OPEN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8197789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Roll Backward (CW)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2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AR Status Indicator Dimming Lever - Down/Decrease</a:t>
                      </a:r>
                    </a:p>
                    <a:p>
                      <a:r>
                        <a:rPr lang="en-US" sz="700" dirty="0">
                          <a:highlight>
                            <a:srgbClr val="00FF00"/>
                          </a:highlight>
                        </a:rPr>
                        <a:t>AOA Indexer Dimming Lever - Down/Decrease</a:t>
                      </a:r>
                      <a:endParaRPr lang="tr-TR" sz="700" dirty="0">
                        <a:highlight>
                          <a:srgbClr val="00FF00"/>
                        </a:highlight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9929540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Roll Forward (CCW)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AR Status Indicator Dimming Lever - Up/Increase</a:t>
                      </a:r>
                    </a:p>
                    <a:p>
                      <a:r>
                        <a:rPr lang="en-US" sz="700" dirty="0">
                          <a:highlight>
                            <a:srgbClr val="00FF00"/>
                          </a:highlight>
                        </a:rPr>
                        <a:t>AOA Indexer Dimming Lever - Up/Increase</a:t>
                      </a:r>
                      <a:endParaRPr lang="tr-TR" sz="700" dirty="0">
                        <a:highlight>
                          <a:srgbClr val="00FF00"/>
                        </a:highlight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2410883"/>
                  </a:ext>
                </a:extLst>
              </a:tr>
            </a:tbl>
          </a:graphicData>
        </a:graphic>
      </p:graphicFrame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41DAC848-2620-4A9D-8B43-1E5AB7719867}"/>
              </a:ext>
            </a:extLst>
          </p:cNvPr>
          <p:cNvCxnSpPr>
            <a:cxnSpLocks/>
            <a:stCxn id="93" idx="1"/>
            <a:endCxn id="9" idx="5"/>
          </p:cNvCxnSpPr>
          <p:nvPr/>
        </p:nvCxnSpPr>
        <p:spPr>
          <a:xfrm flipH="1" flipV="1">
            <a:off x="5628871" y="3526196"/>
            <a:ext cx="1667146" cy="88190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aphicFrame>
        <p:nvGraphicFramePr>
          <p:cNvPr id="102" name="Table 101">
            <a:extLst>
              <a:ext uri="{FF2B5EF4-FFF2-40B4-BE49-F238E27FC236}">
                <a16:creationId xmlns:a16="http://schemas.microsoft.com/office/drawing/2014/main" id="{D8B1C7C7-AA01-4A11-A453-835FE1A30D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5506628"/>
              </p:ext>
            </p:extLst>
          </p:nvPr>
        </p:nvGraphicFramePr>
        <p:xfrm>
          <a:off x="4204128" y="5350614"/>
          <a:ext cx="3632631" cy="56866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58857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427630">
                  <a:extLst>
                    <a:ext uri="{9D8B030D-6E8A-4147-A177-3AD203B41FA5}">
                      <a16:colId xmlns:a16="http://schemas.microsoft.com/office/drawing/2014/main" val="3198504229"/>
                    </a:ext>
                  </a:extLst>
                </a:gridCol>
                <a:gridCol w="464024">
                  <a:extLst>
                    <a:ext uri="{9D8B030D-6E8A-4147-A177-3AD203B41FA5}">
                      <a16:colId xmlns:a16="http://schemas.microsoft.com/office/drawing/2014/main" val="2083141385"/>
                    </a:ext>
                  </a:extLst>
                </a:gridCol>
                <a:gridCol w="2282120">
                  <a:extLst>
                    <a:ext uri="{9D8B030D-6E8A-4147-A177-3AD203B41FA5}">
                      <a16:colId xmlns:a16="http://schemas.microsoft.com/office/drawing/2014/main" val="296756092"/>
                    </a:ext>
                  </a:extLst>
                </a:gridCol>
              </a:tblGrid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Action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Log #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err="1"/>
                        <a:t>Phy</a:t>
                      </a:r>
                      <a:r>
                        <a:rPr lang="en-US" sz="800" dirty="0"/>
                        <a:t> #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9066865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Press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1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r-TR" sz="7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Multiplayer</a:t>
                      </a:r>
                      <a:r>
                        <a:rPr lang="tr-TR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tr-TR" sz="7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chat</a:t>
                      </a:r>
                      <a:r>
                        <a:rPr lang="tr-TR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</a:t>
                      </a:r>
                      <a:r>
                        <a:rPr lang="tr-TR" sz="7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mode</a:t>
                      </a:r>
                      <a:r>
                        <a:rPr lang="tr-TR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tr-TR" sz="7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</a:t>
                      </a:r>
                      <a:r>
                        <a:rPr lang="en-US" sz="7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700" b="0" i="1" kern="1200" dirty="0">
                          <a:solidFill>
                            <a:schemeClr val="dk1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(Program from DCS UI Layer)</a:t>
                      </a:r>
                    </a:p>
                    <a:p>
                      <a:r>
                        <a:rPr lang="tr-TR" sz="700" dirty="0" err="1">
                          <a:highlight>
                            <a:srgbClr val="00FF00"/>
                          </a:highlight>
                        </a:rPr>
                        <a:t>Communication</a:t>
                      </a:r>
                      <a:r>
                        <a:rPr lang="tr-TR" sz="700" dirty="0">
                          <a:highlight>
                            <a:srgbClr val="00FF00"/>
                          </a:highlight>
                        </a:rPr>
                        <a:t> </a:t>
                      </a:r>
                      <a:r>
                        <a:rPr lang="tr-TR" sz="700" dirty="0" err="1">
                          <a:highlight>
                            <a:srgbClr val="00FF00"/>
                          </a:highlight>
                        </a:rPr>
                        <a:t>menu</a:t>
                      </a:r>
                      <a:endParaRPr lang="tr-TR" sz="700" dirty="0">
                        <a:highlight>
                          <a:srgbClr val="00FF00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8197789"/>
                  </a:ext>
                </a:extLst>
              </a:tr>
            </a:tbl>
          </a:graphicData>
        </a:graphic>
      </p:graphicFrame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B8D6A83E-8B20-4ABA-800C-03418005243D}"/>
              </a:ext>
            </a:extLst>
          </p:cNvPr>
          <p:cNvCxnSpPr>
            <a:cxnSpLocks/>
            <a:stCxn id="8" idx="5"/>
            <a:endCxn id="102" idx="0"/>
          </p:cNvCxnSpPr>
          <p:nvPr/>
        </p:nvCxnSpPr>
        <p:spPr>
          <a:xfrm>
            <a:off x="4949439" y="3650625"/>
            <a:ext cx="1071004" cy="169998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0C309D51-5BEC-45E9-8D01-FDC9FD77F0E4}"/>
              </a:ext>
            </a:extLst>
          </p:cNvPr>
          <p:cNvSpPr txBox="1"/>
          <p:nvPr/>
        </p:nvSpPr>
        <p:spPr>
          <a:xfrm>
            <a:off x="311133" y="144611"/>
            <a:ext cx="73359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VPC CM3 THROTTLE (2/4) – Handle, Front &amp; Left</a:t>
            </a:r>
            <a:endParaRPr lang="tr-TR" sz="2800" b="1" dirty="0">
              <a:solidFill>
                <a:srgbClr val="002060"/>
              </a:solidFill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AB628B76-B3BA-4BCF-A7F1-666F60EBC552}"/>
              </a:ext>
            </a:extLst>
          </p:cNvPr>
          <p:cNvCxnSpPr>
            <a:cxnSpLocks/>
          </p:cNvCxnSpPr>
          <p:nvPr/>
        </p:nvCxnSpPr>
        <p:spPr>
          <a:xfrm flipV="1">
            <a:off x="201848" y="652436"/>
            <a:ext cx="11738515" cy="16482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>
            <a:extLst>
              <a:ext uri="{FF2B5EF4-FFF2-40B4-BE49-F238E27FC236}">
                <a16:creationId xmlns:a16="http://schemas.microsoft.com/office/drawing/2014/main" id="{69B361C8-F305-4AAB-A15D-EA9ADD52FB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063" y="4872589"/>
            <a:ext cx="219925" cy="208761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33531532-4E46-4CAE-B3CC-1F8D3B5805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88322" y="3815619"/>
            <a:ext cx="194620" cy="197468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935A7427-41C4-48D9-A3E1-1DA098D41F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82943" y="2327296"/>
            <a:ext cx="148840" cy="198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37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9" name="Table 158">
            <a:extLst>
              <a:ext uri="{FF2B5EF4-FFF2-40B4-BE49-F238E27FC236}">
                <a16:creationId xmlns:a16="http://schemas.microsoft.com/office/drawing/2014/main" id="{8FAABF44-6A59-4731-A2CB-5BD1CAA278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4281349"/>
              </p:ext>
            </p:extLst>
          </p:nvPr>
        </p:nvGraphicFramePr>
        <p:xfrm>
          <a:off x="6229134" y="5526745"/>
          <a:ext cx="3782745" cy="119828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60099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419100">
                  <a:extLst>
                    <a:ext uri="{9D8B030D-6E8A-4147-A177-3AD203B41FA5}">
                      <a16:colId xmlns:a16="http://schemas.microsoft.com/office/drawing/2014/main" val="3198504229"/>
                    </a:ext>
                  </a:extLst>
                </a:gridCol>
                <a:gridCol w="389467">
                  <a:extLst>
                    <a:ext uri="{9D8B030D-6E8A-4147-A177-3AD203B41FA5}">
                      <a16:colId xmlns:a16="http://schemas.microsoft.com/office/drawing/2014/main" val="2083141385"/>
                    </a:ext>
                  </a:extLst>
                </a:gridCol>
                <a:gridCol w="2214079">
                  <a:extLst>
                    <a:ext uri="{9D8B030D-6E8A-4147-A177-3AD203B41FA5}">
                      <a16:colId xmlns:a16="http://schemas.microsoft.com/office/drawing/2014/main" val="296756092"/>
                    </a:ext>
                  </a:extLst>
                </a:gridCol>
              </a:tblGrid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Action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Log #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err="1"/>
                        <a:t>Phy</a:t>
                      </a:r>
                      <a:r>
                        <a:rPr lang="en-US" sz="800" dirty="0"/>
                        <a:t>#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9066865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E1 – Press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61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r-TR" sz="800" dirty="0"/>
                        <a:t>HDG Set </a:t>
                      </a:r>
                      <a:r>
                        <a:rPr lang="tr-TR" sz="800" dirty="0" err="1"/>
                        <a:t>Knob</a:t>
                      </a:r>
                      <a:r>
                        <a:rPr lang="tr-TR" sz="800" dirty="0"/>
                        <a:t> - </a:t>
                      </a:r>
                      <a:r>
                        <a:rPr lang="tr-TR" sz="800" dirty="0" err="1"/>
                        <a:t>Depress</a:t>
                      </a:r>
                      <a:endParaRPr lang="tr-TR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8197789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E1 – CCW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62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HDG Set Knob - CCW/Decrease</a:t>
                      </a:r>
                    </a:p>
                    <a:p>
                      <a:r>
                        <a:rPr lang="en-US" sz="800" dirty="0">
                          <a:highlight>
                            <a:srgbClr val="00FF00"/>
                          </a:highlight>
                        </a:rPr>
                        <a:t>Barometric Setting Knob - CCW/Decrease</a:t>
                      </a:r>
                      <a:endParaRPr lang="tr-TR" sz="800" dirty="0">
                        <a:highlight>
                          <a:srgbClr val="00FF00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9929540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E1 – CW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63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HDG Set Knob - CW/Increase</a:t>
                      </a:r>
                    </a:p>
                    <a:p>
                      <a:r>
                        <a:rPr lang="en-US" sz="800" dirty="0">
                          <a:highlight>
                            <a:srgbClr val="00FF00"/>
                          </a:highlight>
                        </a:rPr>
                        <a:t>Barometric Setting Knob - CW/Increase</a:t>
                      </a:r>
                      <a:endParaRPr lang="tr-TR" sz="800" dirty="0">
                        <a:highlight>
                          <a:srgbClr val="00FF00"/>
                        </a:highligh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0678463"/>
                  </a:ext>
                </a:extLst>
              </a:tr>
            </a:tbl>
          </a:graphicData>
        </a:graphic>
      </p:graphicFrame>
      <p:grpSp>
        <p:nvGrpSpPr>
          <p:cNvPr id="24" name="Group 23">
            <a:extLst>
              <a:ext uri="{FF2B5EF4-FFF2-40B4-BE49-F238E27FC236}">
                <a16:creationId xmlns:a16="http://schemas.microsoft.com/office/drawing/2014/main" id="{1BA431EB-06F4-4460-8011-DAFDB920CA0B}"/>
              </a:ext>
            </a:extLst>
          </p:cNvPr>
          <p:cNvGrpSpPr/>
          <p:nvPr/>
        </p:nvGrpSpPr>
        <p:grpSpPr>
          <a:xfrm>
            <a:off x="4057766" y="1578527"/>
            <a:ext cx="3375506" cy="4547360"/>
            <a:chOff x="3300003" y="1182685"/>
            <a:chExt cx="3375506" cy="4547360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D93F33A-D937-4246-8CE6-51563E0AB5B6}"/>
                </a:ext>
              </a:extLst>
            </p:cNvPr>
            <p:cNvGrpSpPr/>
            <p:nvPr/>
          </p:nvGrpSpPr>
          <p:grpSpPr>
            <a:xfrm>
              <a:off x="3300003" y="1182685"/>
              <a:ext cx="3375506" cy="3566333"/>
              <a:chOff x="1469964" y="1735748"/>
              <a:chExt cx="3375506" cy="3566333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0ACEB1B7-87B2-4FF9-AF26-1372436B38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469964" y="1735748"/>
                <a:ext cx="3375506" cy="3566333"/>
              </a:xfrm>
              <a:prstGeom prst="rect">
                <a:avLst/>
              </a:prstGeom>
            </p:spPr>
          </p:pic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5266DBBB-BF61-48BF-9C30-56F264349E6E}"/>
                  </a:ext>
                </a:extLst>
              </p:cNvPr>
              <p:cNvSpPr/>
              <p:nvPr/>
            </p:nvSpPr>
            <p:spPr>
              <a:xfrm>
                <a:off x="3816520" y="3375509"/>
                <a:ext cx="49623" cy="601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r-TR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CF073740-182F-4DAF-8DBC-5A2EE5697380}"/>
                  </a:ext>
                </a:extLst>
              </p:cNvPr>
              <p:cNvSpPr/>
              <p:nvPr/>
            </p:nvSpPr>
            <p:spPr>
              <a:xfrm>
                <a:off x="3557807" y="3528043"/>
                <a:ext cx="49623" cy="601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r-TR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B22C51E5-6833-47F0-BE8C-8D631A4B484F}"/>
                  </a:ext>
                </a:extLst>
              </p:cNvPr>
              <p:cNvSpPr/>
              <p:nvPr/>
            </p:nvSpPr>
            <p:spPr>
              <a:xfrm>
                <a:off x="2490272" y="3290402"/>
                <a:ext cx="49623" cy="601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r-TR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EDD4E320-B4A7-4841-ADEC-7D37F9E80B60}"/>
                  </a:ext>
                </a:extLst>
              </p:cNvPr>
              <p:cNvSpPr/>
              <p:nvPr/>
            </p:nvSpPr>
            <p:spPr>
              <a:xfrm>
                <a:off x="2256149" y="3425316"/>
                <a:ext cx="49623" cy="601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r-TR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19F2864B-D9B7-49D0-A644-B79703EAA38A}"/>
                  </a:ext>
                </a:extLst>
              </p:cNvPr>
              <p:cNvSpPr/>
              <p:nvPr/>
            </p:nvSpPr>
            <p:spPr>
              <a:xfrm>
                <a:off x="2016138" y="3544842"/>
                <a:ext cx="49623" cy="601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r-TR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8EEFDA2E-DC9C-49E1-9F83-96B926CC6540}"/>
                  </a:ext>
                </a:extLst>
              </p:cNvPr>
              <p:cNvSpPr/>
              <p:nvPr/>
            </p:nvSpPr>
            <p:spPr>
              <a:xfrm>
                <a:off x="2231337" y="3667057"/>
                <a:ext cx="49623" cy="601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r-TR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0445F041-B3E1-4A60-BD93-467574597F01}"/>
                  </a:ext>
                </a:extLst>
              </p:cNvPr>
              <p:cNvSpPr/>
              <p:nvPr/>
            </p:nvSpPr>
            <p:spPr>
              <a:xfrm>
                <a:off x="2440649" y="3812831"/>
                <a:ext cx="49623" cy="601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r-TR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D896D141-719F-43F8-8CAF-0A0F8EDABA3B}"/>
                  </a:ext>
                </a:extLst>
              </p:cNvPr>
              <p:cNvSpPr/>
              <p:nvPr/>
            </p:nvSpPr>
            <p:spPr>
              <a:xfrm>
                <a:off x="2717030" y="4021921"/>
                <a:ext cx="49623" cy="601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r-TR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9A92D263-0EF5-4E61-BA53-575D083B3DBD}"/>
                  </a:ext>
                </a:extLst>
              </p:cNvPr>
              <p:cNvSpPr/>
              <p:nvPr/>
            </p:nvSpPr>
            <p:spPr>
              <a:xfrm>
                <a:off x="2986492" y="4211869"/>
                <a:ext cx="49623" cy="601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r-TR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1DBCA2DD-A507-4536-8A3B-A6DBA814D480}"/>
                  </a:ext>
                </a:extLst>
              </p:cNvPr>
              <p:cNvSpPr/>
              <p:nvPr/>
            </p:nvSpPr>
            <p:spPr>
              <a:xfrm>
                <a:off x="2717029" y="3458764"/>
                <a:ext cx="49623" cy="6015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r-TR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3838CD08-F978-4DAD-AAA2-FA87CBD3F36F}"/>
                  </a:ext>
                </a:extLst>
              </p:cNvPr>
              <p:cNvSpPr/>
              <p:nvPr/>
            </p:nvSpPr>
            <p:spPr>
              <a:xfrm>
                <a:off x="2894319" y="3574917"/>
                <a:ext cx="49623" cy="6015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r-TR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95048891-4719-42A9-ADBF-49A8011F27D6}"/>
                  </a:ext>
                </a:extLst>
              </p:cNvPr>
              <p:cNvSpPr/>
              <p:nvPr/>
            </p:nvSpPr>
            <p:spPr>
              <a:xfrm>
                <a:off x="3111406" y="3697132"/>
                <a:ext cx="49623" cy="6015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r-TR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AA9F123C-18D9-4462-8F25-90EC44905031}"/>
                  </a:ext>
                </a:extLst>
              </p:cNvPr>
              <p:cNvSpPr/>
              <p:nvPr/>
            </p:nvSpPr>
            <p:spPr>
              <a:xfrm>
                <a:off x="2489074" y="3568180"/>
                <a:ext cx="49623" cy="6015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r-TR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2B24A388-CD16-45D0-87F4-9C26CFA215C8}"/>
                  </a:ext>
                </a:extLst>
              </p:cNvPr>
              <p:cNvSpPr/>
              <p:nvPr/>
            </p:nvSpPr>
            <p:spPr>
              <a:xfrm>
                <a:off x="2692217" y="3697132"/>
                <a:ext cx="49623" cy="6015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r-TR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CF8674CF-4ED9-4DBA-BBAC-7CADC3826A29}"/>
                  </a:ext>
                </a:extLst>
              </p:cNvPr>
              <p:cNvSpPr/>
              <p:nvPr/>
            </p:nvSpPr>
            <p:spPr>
              <a:xfrm>
                <a:off x="2894319" y="3832893"/>
                <a:ext cx="49623" cy="6015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r-TR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6D03B1FB-FBC9-4190-8480-F5BB162DD219}"/>
                  </a:ext>
                </a:extLst>
              </p:cNvPr>
              <p:cNvSpPr/>
              <p:nvPr/>
            </p:nvSpPr>
            <p:spPr>
              <a:xfrm>
                <a:off x="3599366" y="2060132"/>
                <a:ext cx="49623" cy="60150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r-TR" dirty="0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201575B5-28E6-4515-ABDD-6A57DC2AC3F6}"/>
                  </a:ext>
                </a:extLst>
              </p:cNvPr>
              <p:cNvSpPr/>
              <p:nvPr/>
            </p:nvSpPr>
            <p:spPr>
              <a:xfrm>
                <a:off x="3132905" y="1937007"/>
                <a:ext cx="49623" cy="60150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r-TR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053D8D4A-5820-4950-BCDD-BEDC0B140B06}"/>
                  </a:ext>
                </a:extLst>
              </p:cNvPr>
              <p:cNvSpPr/>
              <p:nvPr/>
            </p:nvSpPr>
            <p:spPr>
              <a:xfrm>
                <a:off x="4201015" y="3271937"/>
                <a:ext cx="49623" cy="60150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r-TR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19D1E754-53FE-4851-BE04-B48EE54843F5}"/>
                  </a:ext>
                </a:extLst>
              </p:cNvPr>
              <p:cNvSpPr/>
              <p:nvPr/>
            </p:nvSpPr>
            <p:spPr>
              <a:xfrm>
                <a:off x="3271758" y="3961771"/>
                <a:ext cx="49623" cy="601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r-TR"/>
              </a:p>
            </p:txBody>
          </p:sp>
        </p:grp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DC1554E8-1EBD-47E7-8C65-7C0037C10357}"/>
                </a:ext>
              </a:extLst>
            </p:cNvPr>
            <p:cNvCxnSpPr>
              <a:cxnSpLocks/>
              <a:stCxn id="55" idx="3"/>
              <a:endCxn id="159" idx="1"/>
            </p:cNvCxnSpPr>
            <p:nvPr/>
          </p:nvCxnSpPr>
          <p:spPr>
            <a:xfrm>
              <a:off x="4554336" y="3520199"/>
              <a:ext cx="917035" cy="220984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202" name="Rectangle: Rounded Corners 201">
              <a:extLst>
                <a:ext uri="{FF2B5EF4-FFF2-40B4-BE49-F238E27FC236}">
                  <a16:creationId xmlns:a16="http://schemas.microsoft.com/office/drawing/2014/main" id="{4BAD89F5-E5DE-4E14-B37C-6674ACD33450}"/>
                </a:ext>
              </a:extLst>
            </p:cNvPr>
            <p:cNvSpPr/>
            <p:nvPr/>
          </p:nvSpPr>
          <p:spPr>
            <a:xfrm>
              <a:off x="4330366" y="2683817"/>
              <a:ext cx="664474" cy="935389"/>
            </a:xfrm>
            <a:prstGeom prst="roundRect">
              <a:avLst>
                <a:gd name="adj" fmla="val 23906"/>
              </a:avLst>
            </a:prstGeom>
            <a:noFill/>
            <a:ln>
              <a:solidFill>
                <a:srgbClr val="00B050"/>
              </a:solidFill>
            </a:ln>
            <a:scene3d>
              <a:camera prst="isometricTopU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A4596487-84D9-4404-A658-B40494207F62}"/>
                </a:ext>
              </a:extLst>
            </p:cNvPr>
            <p:cNvCxnSpPr>
              <a:cxnSpLocks/>
              <a:stCxn id="48" idx="0"/>
              <a:endCxn id="14" idx="5"/>
            </p:cNvCxnSpPr>
            <p:nvPr/>
          </p:nvCxnSpPr>
          <p:spPr>
            <a:xfrm flipH="1" flipV="1">
              <a:off x="3846749" y="2254693"/>
              <a:ext cx="1824622" cy="56775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FB81CB53-441E-406A-BE78-624BD37E504A}"/>
                </a:ext>
              </a:extLst>
            </p:cNvPr>
            <p:cNvCxnSpPr>
              <a:cxnSpLocks/>
              <a:stCxn id="49" idx="1"/>
              <a:endCxn id="14" idx="5"/>
            </p:cNvCxnSpPr>
            <p:nvPr/>
          </p:nvCxnSpPr>
          <p:spPr>
            <a:xfrm flipH="1" flipV="1">
              <a:off x="3846749" y="2254693"/>
              <a:ext cx="1548364" cy="72909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45D456F-57E1-49C9-A056-E725A7FF4BE9}"/>
              </a:ext>
            </a:extLst>
          </p:cNvPr>
          <p:cNvCxnSpPr>
            <a:cxnSpLocks/>
            <a:stCxn id="50" idx="1"/>
            <a:endCxn id="14" idx="5"/>
          </p:cNvCxnSpPr>
          <p:nvPr/>
        </p:nvCxnSpPr>
        <p:spPr>
          <a:xfrm flipH="1" flipV="1">
            <a:off x="4604512" y="2650535"/>
            <a:ext cx="480829" cy="49145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B87959EE-77ED-4EA7-972F-94454DB73409}"/>
              </a:ext>
            </a:extLst>
          </p:cNvPr>
          <p:cNvCxnSpPr>
            <a:cxnSpLocks/>
            <a:stCxn id="51" idx="1"/>
            <a:endCxn id="14" idx="5"/>
          </p:cNvCxnSpPr>
          <p:nvPr/>
        </p:nvCxnSpPr>
        <p:spPr>
          <a:xfrm flipH="1" flipV="1">
            <a:off x="4604512" y="2650535"/>
            <a:ext cx="246706" cy="62636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639C543-99EE-4607-B02A-1AF39D966FC0}"/>
              </a:ext>
            </a:extLst>
          </p:cNvPr>
          <p:cNvCxnSpPr>
            <a:cxnSpLocks/>
            <a:stCxn id="86" idx="3"/>
            <a:endCxn id="71" idx="3"/>
          </p:cNvCxnSpPr>
          <p:nvPr/>
        </p:nvCxnSpPr>
        <p:spPr>
          <a:xfrm flipH="1">
            <a:off x="3983193" y="4409217"/>
            <a:ext cx="413493" cy="63271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CDFC593E-8643-489A-9DAB-57BB8F6C5510}"/>
              </a:ext>
            </a:extLst>
          </p:cNvPr>
          <p:cNvCxnSpPr>
            <a:cxnSpLocks/>
            <a:stCxn id="52" idx="3"/>
            <a:endCxn id="86" idx="7"/>
          </p:cNvCxnSpPr>
          <p:nvPr/>
        </p:nvCxnSpPr>
        <p:spPr>
          <a:xfrm flipH="1">
            <a:off x="4429015" y="3438962"/>
            <a:ext cx="182192" cy="93792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1FFFE13A-BDBE-47AC-AC73-D35A1CDC3F95}"/>
              </a:ext>
            </a:extLst>
          </p:cNvPr>
          <p:cNvCxnSpPr>
            <a:cxnSpLocks/>
            <a:stCxn id="53" idx="4"/>
            <a:endCxn id="86" idx="7"/>
          </p:cNvCxnSpPr>
          <p:nvPr/>
        </p:nvCxnSpPr>
        <p:spPr>
          <a:xfrm flipH="1">
            <a:off x="4429015" y="3569986"/>
            <a:ext cx="414936" cy="80690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B395B336-69A2-477F-AF46-A2DFA5A59E1C}"/>
              </a:ext>
            </a:extLst>
          </p:cNvPr>
          <p:cNvCxnSpPr>
            <a:cxnSpLocks/>
            <a:stCxn id="54" idx="3"/>
            <a:endCxn id="86" idx="7"/>
          </p:cNvCxnSpPr>
          <p:nvPr/>
        </p:nvCxnSpPr>
        <p:spPr>
          <a:xfrm flipH="1">
            <a:off x="4429015" y="3706951"/>
            <a:ext cx="606703" cy="66993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5B4D2749-59BB-4137-A684-4B2CF67E2FA1}"/>
              </a:ext>
            </a:extLst>
          </p:cNvPr>
          <p:cNvCxnSpPr>
            <a:cxnSpLocks/>
            <a:stCxn id="56" idx="3"/>
            <a:endCxn id="156" idx="1"/>
          </p:cNvCxnSpPr>
          <p:nvPr/>
        </p:nvCxnSpPr>
        <p:spPr>
          <a:xfrm>
            <a:off x="5581561" y="4105989"/>
            <a:ext cx="2450783" cy="4134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FB6431A-6789-4E3C-B84C-4BAB63D49AE9}"/>
              </a:ext>
            </a:extLst>
          </p:cNvPr>
          <p:cNvCxnSpPr>
            <a:cxnSpLocks/>
            <a:stCxn id="75" idx="6"/>
          </p:cNvCxnSpPr>
          <p:nvPr/>
        </p:nvCxnSpPr>
        <p:spPr>
          <a:xfrm flipV="1">
            <a:off x="6838440" y="2613683"/>
            <a:ext cx="1011670" cy="531108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69" name="Rectangle 68">
            <a:extLst>
              <a:ext uri="{FF2B5EF4-FFF2-40B4-BE49-F238E27FC236}">
                <a16:creationId xmlns:a16="http://schemas.microsoft.com/office/drawing/2014/main" id="{938D1419-4516-4AAC-ABA8-60CC7F54403C}"/>
              </a:ext>
            </a:extLst>
          </p:cNvPr>
          <p:cNvSpPr/>
          <p:nvPr/>
        </p:nvSpPr>
        <p:spPr>
          <a:xfrm>
            <a:off x="7677450" y="3435625"/>
            <a:ext cx="1260739" cy="39128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Mode Selector Switch</a:t>
            </a:r>
          </a:p>
          <a:p>
            <a:pPr algn="ctr"/>
            <a:r>
              <a:rPr lang="en-US" sz="800" dirty="0">
                <a:solidFill>
                  <a:schemeClr val="tx1"/>
                </a:solidFill>
              </a:rPr>
              <a:t>(Pages Through B1-B6 Buttons – See Next Page)</a:t>
            </a: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11D68AA7-37E5-4F50-A9EE-1F853D569F20}"/>
              </a:ext>
            </a:extLst>
          </p:cNvPr>
          <p:cNvCxnSpPr>
            <a:cxnSpLocks/>
            <a:stCxn id="76" idx="5"/>
            <a:endCxn id="69" idx="1"/>
          </p:cNvCxnSpPr>
          <p:nvPr/>
        </p:nvCxnSpPr>
        <p:spPr>
          <a:xfrm flipV="1">
            <a:off x="5901916" y="3631269"/>
            <a:ext cx="1775534" cy="224622"/>
          </a:xfrm>
          <a:prstGeom prst="line">
            <a:avLst/>
          </a:prstGeom>
          <a:ln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graphicFrame>
        <p:nvGraphicFramePr>
          <p:cNvPr id="129" name="Table 128">
            <a:extLst>
              <a:ext uri="{FF2B5EF4-FFF2-40B4-BE49-F238E27FC236}">
                <a16:creationId xmlns:a16="http://schemas.microsoft.com/office/drawing/2014/main" id="{6167962D-D8C2-425F-8FC3-8E0E9780C8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3885477"/>
              </p:ext>
            </p:extLst>
          </p:nvPr>
        </p:nvGraphicFramePr>
        <p:xfrm>
          <a:off x="7842578" y="976356"/>
          <a:ext cx="4118381" cy="232515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73561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426203">
                  <a:extLst>
                    <a:ext uri="{9D8B030D-6E8A-4147-A177-3AD203B41FA5}">
                      <a16:colId xmlns:a16="http://schemas.microsoft.com/office/drawing/2014/main" val="3198504229"/>
                    </a:ext>
                  </a:extLst>
                </a:gridCol>
                <a:gridCol w="426204">
                  <a:extLst>
                    <a:ext uri="{9D8B030D-6E8A-4147-A177-3AD203B41FA5}">
                      <a16:colId xmlns:a16="http://schemas.microsoft.com/office/drawing/2014/main" val="2083141385"/>
                    </a:ext>
                  </a:extLst>
                </a:gridCol>
                <a:gridCol w="2092413">
                  <a:extLst>
                    <a:ext uri="{9D8B030D-6E8A-4147-A177-3AD203B41FA5}">
                      <a16:colId xmlns:a16="http://schemas.microsoft.com/office/drawing/2014/main" val="296756092"/>
                    </a:ext>
                  </a:extLst>
                </a:gridCol>
              </a:tblGrid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Axis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Log #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err="1"/>
                        <a:t>Phy</a:t>
                      </a:r>
                      <a:r>
                        <a:rPr lang="en-US" sz="800" dirty="0"/>
                        <a:t> #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Notes</a:t>
                      </a:r>
                      <a:endParaRPr lang="tr-TR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9066865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Left Throttle FWD/ BKWD Analog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err="1"/>
                        <a:t>rX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Thrust Axis </a:t>
                      </a:r>
                      <a:r>
                        <a:rPr lang="en-US" sz="800" i="1" dirty="0">
                          <a:highlight>
                            <a:srgbClr val="FFFF00"/>
                          </a:highlight>
                        </a:rPr>
                        <a:t>(Throttle lock on)</a:t>
                      </a:r>
                      <a:endParaRPr lang="tr-TR" sz="800" i="1" dirty="0">
                        <a:highlight>
                          <a:srgbClr val="FFFF00"/>
                        </a:highlight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8197789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 err="1"/>
                        <a:t>rX</a:t>
                      </a:r>
                      <a:r>
                        <a:rPr lang="en-US" sz="800" dirty="0"/>
                        <a:t> Axis to Buttons %0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80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73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r-TR" sz="800" dirty="0" err="1"/>
                        <a:t>Throttle</a:t>
                      </a:r>
                      <a:r>
                        <a:rPr lang="tr-TR" sz="800" dirty="0"/>
                        <a:t> - OFF/IDLE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9929540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Right Throttle FWD/ BKWD Analog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err="1"/>
                        <a:t>rY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r-TR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79446230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err="1"/>
                        <a:t>rY</a:t>
                      </a:r>
                      <a:r>
                        <a:rPr lang="en-US" sz="800" dirty="0"/>
                        <a:t> Axis to Buttons %0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81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74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r-TR" sz="800" dirty="0" err="1"/>
                        <a:t>Throttle</a:t>
                      </a:r>
                      <a:r>
                        <a:rPr lang="tr-TR" sz="800" dirty="0"/>
                        <a:t> - OFF/IDLE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0278706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Flaps Forward/ Backward Analog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err="1"/>
                        <a:t>rZ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i="1" dirty="0">
                          <a:highlight>
                            <a:srgbClr val="FFFF00"/>
                          </a:highlight>
                        </a:rPr>
                        <a:t>Program as Axis to Buttons in VPC - %0 &amp; %100</a:t>
                      </a:r>
                      <a:endParaRPr lang="tr-TR" sz="800" i="1" dirty="0">
                        <a:highlight>
                          <a:srgbClr val="FFFF00"/>
                        </a:highlight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33776898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err="1"/>
                        <a:t>rZ</a:t>
                      </a:r>
                      <a:r>
                        <a:rPr lang="en-US" sz="800" dirty="0"/>
                        <a:t> Axis To Buttons %100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89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76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800" dirty="0"/>
                        <a:t>LG </a:t>
                      </a:r>
                      <a:r>
                        <a:rPr lang="tr-TR" sz="800" dirty="0" err="1"/>
                        <a:t>Handle</a:t>
                      </a:r>
                      <a:r>
                        <a:rPr lang="tr-TR" sz="800" dirty="0"/>
                        <a:t> – </a:t>
                      </a:r>
                      <a:r>
                        <a:rPr lang="en-US" sz="800" dirty="0"/>
                        <a:t>UP </a:t>
                      </a:r>
                      <a:endParaRPr lang="tr-TR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72268100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err="1"/>
                        <a:t>rZ</a:t>
                      </a:r>
                      <a:r>
                        <a:rPr lang="en-US" sz="800" dirty="0"/>
                        <a:t> Axis To Buttons %0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88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75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800" dirty="0"/>
                        <a:t>LG </a:t>
                      </a:r>
                      <a:r>
                        <a:rPr lang="tr-TR" sz="800" dirty="0" err="1"/>
                        <a:t>Handle</a:t>
                      </a:r>
                      <a:r>
                        <a:rPr lang="tr-TR" sz="800" dirty="0"/>
                        <a:t> – </a:t>
                      </a:r>
                      <a:r>
                        <a:rPr lang="en-US" sz="800" dirty="0"/>
                        <a:t>DN </a:t>
                      </a:r>
                      <a:endParaRPr lang="tr-TR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3621765"/>
                  </a:ext>
                </a:extLst>
              </a:tr>
            </a:tbl>
          </a:graphicData>
        </a:graphic>
      </p:graphicFrame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C24D537-5B84-418B-B31B-5E7B591084C2}"/>
              </a:ext>
            </a:extLst>
          </p:cNvPr>
          <p:cNvCxnSpPr>
            <a:cxnSpLocks/>
          </p:cNvCxnSpPr>
          <p:nvPr/>
        </p:nvCxnSpPr>
        <p:spPr>
          <a:xfrm>
            <a:off x="6229134" y="1923524"/>
            <a:ext cx="1613444" cy="86634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5724E84E-DA25-4E8C-8C25-68EC88452F6A}"/>
              </a:ext>
            </a:extLst>
          </p:cNvPr>
          <p:cNvCxnSpPr>
            <a:cxnSpLocks/>
            <a:stCxn id="74" idx="6"/>
          </p:cNvCxnSpPr>
          <p:nvPr/>
        </p:nvCxnSpPr>
        <p:spPr>
          <a:xfrm flipV="1">
            <a:off x="5770330" y="1435075"/>
            <a:ext cx="2072248" cy="374786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graphicFrame>
        <p:nvGraphicFramePr>
          <p:cNvPr id="156" name="Table 155">
            <a:extLst>
              <a:ext uri="{FF2B5EF4-FFF2-40B4-BE49-F238E27FC236}">
                <a16:creationId xmlns:a16="http://schemas.microsoft.com/office/drawing/2014/main" id="{827AE62D-7A2E-4F66-891C-8D0EF2FA42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0141316"/>
              </p:ext>
            </p:extLst>
          </p:nvPr>
        </p:nvGraphicFramePr>
        <p:xfrm>
          <a:off x="8032344" y="3930308"/>
          <a:ext cx="3782745" cy="117826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64523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402166">
                  <a:extLst>
                    <a:ext uri="{9D8B030D-6E8A-4147-A177-3AD203B41FA5}">
                      <a16:colId xmlns:a16="http://schemas.microsoft.com/office/drawing/2014/main" val="3198504229"/>
                    </a:ext>
                  </a:extLst>
                </a:gridCol>
                <a:gridCol w="389467">
                  <a:extLst>
                    <a:ext uri="{9D8B030D-6E8A-4147-A177-3AD203B41FA5}">
                      <a16:colId xmlns:a16="http://schemas.microsoft.com/office/drawing/2014/main" val="2083141385"/>
                    </a:ext>
                  </a:extLst>
                </a:gridCol>
                <a:gridCol w="2226589">
                  <a:extLst>
                    <a:ext uri="{9D8B030D-6E8A-4147-A177-3AD203B41FA5}">
                      <a16:colId xmlns:a16="http://schemas.microsoft.com/office/drawing/2014/main" val="296756092"/>
                    </a:ext>
                  </a:extLst>
                </a:gridCol>
              </a:tblGrid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Action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Log #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err="1"/>
                        <a:t>Phy</a:t>
                      </a:r>
                      <a:r>
                        <a:rPr lang="en-US" sz="800" dirty="0"/>
                        <a:t>#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9066865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E2 – Press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64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r-TR" sz="700" dirty="0" err="1"/>
                        <a:t>Mode</a:t>
                      </a:r>
                      <a:r>
                        <a:rPr lang="tr-TR" sz="700" dirty="0"/>
                        <a:t> (M) </a:t>
                      </a:r>
                      <a:r>
                        <a:rPr lang="tr-TR" sz="700" dirty="0" err="1"/>
                        <a:t>Button</a:t>
                      </a:r>
                      <a:r>
                        <a:rPr lang="tr-TR" sz="700" dirty="0"/>
                        <a:t> – </a:t>
                      </a:r>
                      <a:r>
                        <a:rPr lang="tr-TR" sz="700" dirty="0" err="1"/>
                        <a:t>Depress</a:t>
                      </a:r>
                      <a:endParaRPr lang="en-US" sz="700" dirty="0"/>
                    </a:p>
                    <a:p>
                      <a:r>
                        <a:rPr lang="en-US" sz="700" dirty="0">
                          <a:highlight>
                            <a:srgbClr val="00FF00"/>
                          </a:highlight>
                        </a:rPr>
                        <a:t>CRS Set / Brightness Control Knob - Depress</a:t>
                      </a:r>
                      <a:endParaRPr lang="tr-TR" sz="700" dirty="0">
                        <a:highlight>
                          <a:srgbClr val="00FF00"/>
                        </a:highlight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8197789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E2 – CCW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66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CRS Set / Brightness Control Knob - CCW/Decrease</a:t>
                      </a:r>
                    </a:p>
                    <a:p>
                      <a:r>
                        <a:rPr lang="en-US" sz="700" dirty="0">
                          <a:highlight>
                            <a:srgbClr val="00FF00"/>
                          </a:highlight>
                        </a:rPr>
                        <a:t>ILS Power Knob - CCW/Decrease</a:t>
                      </a:r>
                      <a:endParaRPr lang="tr-TR" sz="700" dirty="0">
                        <a:highlight>
                          <a:srgbClr val="00FF00"/>
                        </a:highlight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9929540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E2 – CW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65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CRS Set / Brightness Control Knob - CW/Increase</a:t>
                      </a:r>
                    </a:p>
                    <a:p>
                      <a:r>
                        <a:rPr lang="en-US" sz="700" dirty="0">
                          <a:highlight>
                            <a:srgbClr val="00FF00"/>
                          </a:highlight>
                        </a:rPr>
                        <a:t>ILS Power Knob - CW/Increase</a:t>
                      </a:r>
                      <a:endParaRPr lang="tr-TR" sz="700" dirty="0">
                        <a:highlight>
                          <a:srgbClr val="00FF00"/>
                        </a:highlight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50678463"/>
                  </a:ext>
                </a:extLst>
              </a:tr>
            </a:tbl>
          </a:graphicData>
        </a:graphic>
      </p:graphicFrame>
      <p:graphicFrame>
        <p:nvGraphicFramePr>
          <p:cNvPr id="161" name="Table 160">
            <a:extLst>
              <a:ext uri="{FF2B5EF4-FFF2-40B4-BE49-F238E27FC236}">
                <a16:creationId xmlns:a16="http://schemas.microsoft.com/office/drawing/2014/main" id="{74DAF7CE-7375-4F75-A9AA-A94300EF9F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8200702"/>
              </p:ext>
            </p:extLst>
          </p:nvPr>
        </p:nvGraphicFramePr>
        <p:xfrm>
          <a:off x="212238" y="1452037"/>
          <a:ext cx="3782745" cy="237475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80990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512379">
                  <a:extLst>
                    <a:ext uri="{9D8B030D-6E8A-4147-A177-3AD203B41FA5}">
                      <a16:colId xmlns:a16="http://schemas.microsoft.com/office/drawing/2014/main" val="3198504229"/>
                    </a:ext>
                  </a:extLst>
                </a:gridCol>
                <a:gridCol w="495477">
                  <a:extLst>
                    <a:ext uri="{9D8B030D-6E8A-4147-A177-3AD203B41FA5}">
                      <a16:colId xmlns:a16="http://schemas.microsoft.com/office/drawing/2014/main" val="2083141385"/>
                    </a:ext>
                  </a:extLst>
                </a:gridCol>
                <a:gridCol w="1993899">
                  <a:extLst>
                    <a:ext uri="{9D8B030D-6E8A-4147-A177-3AD203B41FA5}">
                      <a16:colId xmlns:a16="http://schemas.microsoft.com/office/drawing/2014/main" val="296756092"/>
                    </a:ext>
                  </a:extLst>
                </a:gridCol>
              </a:tblGrid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Action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Log #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err="1"/>
                        <a:t>Phy</a:t>
                      </a:r>
                      <a:r>
                        <a:rPr lang="en-US" sz="800" dirty="0"/>
                        <a:t>#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9066865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T1 – 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42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HOOK</a:t>
                      </a:r>
                      <a:r>
                        <a:rPr lang="tr-TR" sz="700" dirty="0"/>
                        <a:t> – </a:t>
                      </a:r>
                      <a:r>
                        <a:rPr lang="en-US" sz="700" dirty="0"/>
                        <a:t>UP </a:t>
                      </a:r>
                      <a:endParaRPr lang="tr-TR" sz="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8197789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T1 – Down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41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HOOK</a:t>
                      </a:r>
                      <a:r>
                        <a:rPr lang="tr-TR" sz="700" dirty="0"/>
                        <a:t> – </a:t>
                      </a:r>
                      <a:r>
                        <a:rPr lang="en-US" sz="700" dirty="0"/>
                        <a:t>DN</a:t>
                      </a:r>
                      <a:endParaRPr lang="tr-TR" sz="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9929540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T2 – 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44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tr-TR" sz="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50678463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T2 – Down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43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 </a:t>
                      </a:r>
                      <a:endParaRPr lang="tr-TR" sz="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9928803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T3 – 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46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LASER ARM Switch - ARM </a:t>
                      </a:r>
                      <a:endParaRPr lang="tr-TR" sz="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25317763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T3 – Down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45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LASER ARM Switch – OFF</a:t>
                      </a:r>
                      <a:endParaRPr lang="tr-TR" sz="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76477196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T4 – 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37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48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700" dirty="0"/>
                        <a:t>MASTER ARM Switch - MASTER ARM</a:t>
                      </a:r>
                      <a:endParaRPr lang="tr-TR" sz="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98487956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T4 – Down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85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47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dirty="0"/>
                        <a:t>MASTER ARM Switch - OFF</a:t>
                      </a:r>
                      <a:endParaRPr lang="tr-TR" sz="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6357624"/>
                  </a:ext>
                </a:extLst>
              </a:tr>
            </a:tbl>
          </a:graphicData>
        </a:graphic>
      </p:graphicFrame>
      <p:pic>
        <p:nvPicPr>
          <p:cNvPr id="162" name="Picture 161">
            <a:extLst>
              <a:ext uri="{FF2B5EF4-FFF2-40B4-BE49-F238E27FC236}">
                <a16:creationId xmlns:a16="http://schemas.microsoft.com/office/drawing/2014/main" id="{A1876794-2CA9-434B-8030-3D0A83F028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448" y="1532505"/>
            <a:ext cx="170142" cy="92044"/>
          </a:xfrm>
          <a:prstGeom prst="rect">
            <a:avLst/>
          </a:prstGeom>
        </p:spPr>
      </p:pic>
      <p:pic>
        <p:nvPicPr>
          <p:cNvPr id="170" name="Picture 169">
            <a:extLst>
              <a:ext uri="{FF2B5EF4-FFF2-40B4-BE49-F238E27FC236}">
                <a16:creationId xmlns:a16="http://schemas.microsoft.com/office/drawing/2014/main" id="{A68D5704-0242-4397-A4CB-271C25BDC1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4539" y="5564020"/>
            <a:ext cx="166102" cy="163746"/>
          </a:xfrm>
          <a:prstGeom prst="rect">
            <a:avLst/>
          </a:prstGeom>
        </p:spPr>
      </p:pic>
      <p:graphicFrame>
        <p:nvGraphicFramePr>
          <p:cNvPr id="71" name="Table 70">
            <a:extLst>
              <a:ext uri="{FF2B5EF4-FFF2-40B4-BE49-F238E27FC236}">
                <a16:creationId xmlns:a16="http://schemas.microsoft.com/office/drawing/2014/main" id="{9466273D-1F19-4E6B-BB59-06FAB17E06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2191582"/>
              </p:ext>
            </p:extLst>
          </p:nvPr>
        </p:nvGraphicFramePr>
        <p:xfrm>
          <a:off x="200448" y="4077472"/>
          <a:ext cx="3782745" cy="192891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45686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436760">
                  <a:extLst>
                    <a:ext uri="{9D8B030D-6E8A-4147-A177-3AD203B41FA5}">
                      <a16:colId xmlns:a16="http://schemas.microsoft.com/office/drawing/2014/main" val="3198504229"/>
                    </a:ext>
                  </a:extLst>
                </a:gridCol>
                <a:gridCol w="406400">
                  <a:extLst>
                    <a:ext uri="{9D8B030D-6E8A-4147-A177-3AD203B41FA5}">
                      <a16:colId xmlns:a16="http://schemas.microsoft.com/office/drawing/2014/main" val="2083141385"/>
                    </a:ext>
                  </a:extLst>
                </a:gridCol>
                <a:gridCol w="1993899">
                  <a:extLst>
                    <a:ext uri="{9D8B030D-6E8A-4147-A177-3AD203B41FA5}">
                      <a16:colId xmlns:a16="http://schemas.microsoft.com/office/drawing/2014/main" val="296756092"/>
                    </a:ext>
                  </a:extLst>
                </a:gridCol>
              </a:tblGrid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Action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Log#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 err="1"/>
                        <a:t>Phy</a:t>
                      </a:r>
                      <a:r>
                        <a:rPr lang="en-US" sz="800" dirty="0"/>
                        <a:t>#</a:t>
                      </a:r>
                      <a:endParaRPr lang="tr-TR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9066865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T5 – 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56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r-TR" sz="700" dirty="0"/>
                        <a:t>RF Switch – </a:t>
                      </a:r>
                      <a:r>
                        <a:rPr lang="tr-TR" sz="700" dirty="0" err="1"/>
                        <a:t>Up</a:t>
                      </a:r>
                      <a:endParaRPr lang="en-US" sz="700" dirty="0"/>
                    </a:p>
                    <a:p>
                      <a:r>
                        <a:rPr lang="en-US" sz="700" dirty="0">
                          <a:highlight>
                            <a:srgbClr val="00FF00"/>
                          </a:highlight>
                        </a:rPr>
                        <a:t>LANDING TAXI LIGHTS Switch - Up</a:t>
                      </a:r>
                      <a:endParaRPr lang="tr-TR" sz="700" dirty="0">
                        <a:highlight>
                          <a:srgbClr val="00FF00"/>
                        </a:highlight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8197789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T5 – Down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55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r-TR" sz="700" dirty="0"/>
                        <a:t>RF Switch – </a:t>
                      </a:r>
                      <a:r>
                        <a:rPr lang="tr-TR" sz="700" dirty="0" err="1"/>
                        <a:t>Down</a:t>
                      </a:r>
                      <a:endParaRPr lang="en-US" sz="700" dirty="0"/>
                    </a:p>
                    <a:p>
                      <a:r>
                        <a:rPr lang="en-US" sz="700" dirty="0">
                          <a:highlight>
                            <a:srgbClr val="00FF00"/>
                          </a:highlight>
                        </a:rPr>
                        <a:t>LANDING TAXI LIGHTS Switch - Down</a:t>
                      </a:r>
                      <a:endParaRPr lang="tr-TR" sz="700" dirty="0">
                        <a:highlight>
                          <a:srgbClr val="00FF00"/>
                        </a:highlight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9929540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r>
                        <a:rPr lang="en-US" sz="800" dirty="0"/>
                        <a:t>T6 – 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58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r-TR" sz="700" dirty="0" err="1"/>
                        <a:t>Autopilot</a:t>
                      </a:r>
                      <a:r>
                        <a:rPr lang="tr-TR" sz="700" dirty="0"/>
                        <a:t> ROLL Switch - </a:t>
                      </a:r>
                      <a:r>
                        <a:rPr lang="tr-TR" sz="700" dirty="0" err="1"/>
                        <a:t>Up</a:t>
                      </a:r>
                      <a:endParaRPr lang="tr-TR" sz="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50678463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T6 – Down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57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r-TR" sz="700" dirty="0" err="1"/>
                        <a:t>Autopilot</a:t>
                      </a:r>
                      <a:r>
                        <a:rPr lang="tr-TR" sz="700" dirty="0"/>
                        <a:t> ROLL Switch - </a:t>
                      </a:r>
                      <a:r>
                        <a:rPr lang="tr-TR" sz="700" dirty="0" err="1"/>
                        <a:t>Down</a:t>
                      </a:r>
                      <a:endParaRPr lang="tr-TR" sz="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9928803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T7 – 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60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r-TR" sz="700" dirty="0" err="1"/>
                        <a:t>Autopilot</a:t>
                      </a:r>
                      <a:r>
                        <a:rPr lang="tr-TR" sz="700" dirty="0"/>
                        <a:t> PITCH Switch - </a:t>
                      </a:r>
                      <a:r>
                        <a:rPr lang="tr-TR" sz="700" dirty="0" err="1"/>
                        <a:t>Up</a:t>
                      </a:r>
                      <a:endParaRPr lang="tr-TR" sz="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47119802"/>
                  </a:ext>
                </a:extLst>
              </a:tr>
              <a:tr h="2638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T7 – Down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49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/>
                        <a:t>59</a:t>
                      </a:r>
                      <a:endParaRPr lang="tr-TR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r-TR" sz="700" dirty="0" err="1"/>
                        <a:t>Autopilot</a:t>
                      </a:r>
                      <a:r>
                        <a:rPr lang="tr-TR" sz="700" dirty="0"/>
                        <a:t> PITCH Switch - </a:t>
                      </a:r>
                      <a:r>
                        <a:rPr lang="tr-TR" sz="700" dirty="0" err="1"/>
                        <a:t>Down</a:t>
                      </a:r>
                      <a:endParaRPr lang="tr-TR" sz="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67486125"/>
                  </a:ext>
                </a:extLst>
              </a:tr>
            </a:tbl>
          </a:graphicData>
        </a:graphic>
      </p:graphicFrame>
      <p:pic>
        <p:nvPicPr>
          <p:cNvPr id="96" name="Picture 95">
            <a:extLst>
              <a:ext uri="{FF2B5EF4-FFF2-40B4-BE49-F238E27FC236}">
                <a16:creationId xmlns:a16="http://schemas.microsoft.com/office/drawing/2014/main" id="{F1583A87-634A-426C-A6A5-24D6D2F18C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2545" y="4115945"/>
            <a:ext cx="61213" cy="162442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id="{24332900-0AB7-401E-A35E-2EAC6AE176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3939" y="3971862"/>
            <a:ext cx="166102" cy="163746"/>
          </a:xfrm>
          <a:prstGeom prst="rect">
            <a:avLst/>
          </a:prstGeom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id="{E7D8A16E-2DAD-448C-ADDC-A8AFDB591489}"/>
              </a:ext>
            </a:extLst>
          </p:cNvPr>
          <p:cNvSpPr txBox="1"/>
          <p:nvPr/>
        </p:nvSpPr>
        <p:spPr>
          <a:xfrm>
            <a:off x="311133" y="144611"/>
            <a:ext cx="49561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VPC CM3 THROTTLE (3/4) - Base</a:t>
            </a:r>
            <a:endParaRPr lang="tr-TR" sz="2800" b="1" dirty="0">
              <a:solidFill>
                <a:srgbClr val="002060"/>
              </a:solidFill>
            </a:endParaRPr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C3CBE25-F521-462A-B1CB-85E9197D02D4}"/>
              </a:ext>
            </a:extLst>
          </p:cNvPr>
          <p:cNvCxnSpPr>
            <a:cxnSpLocks/>
          </p:cNvCxnSpPr>
          <p:nvPr/>
        </p:nvCxnSpPr>
        <p:spPr>
          <a:xfrm flipV="1">
            <a:off x="201848" y="652436"/>
            <a:ext cx="11738515" cy="16482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9E3BFA9E-281B-4EB3-8FC2-39579B440CE8}"/>
              </a:ext>
            </a:extLst>
          </p:cNvPr>
          <p:cNvSpPr/>
          <p:nvPr/>
        </p:nvSpPr>
        <p:spPr>
          <a:xfrm>
            <a:off x="4565488" y="2611511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A3410FBA-043C-45D3-AB43-25BF16B10CDF}"/>
              </a:ext>
            </a:extLst>
          </p:cNvPr>
          <p:cNvCxnSpPr>
            <a:cxnSpLocks/>
            <a:stCxn id="161" idx="3"/>
            <a:endCxn id="14" idx="2"/>
          </p:cNvCxnSpPr>
          <p:nvPr/>
        </p:nvCxnSpPr>
        <p:spPr>
          <a:xfrm flipV="1">
            <a:off x="3994983" y="2634371"/>
            <a:ext cx="570505" cy="504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86" name="Oval 85">
            <a:extLst>
              <a:ext uri="{FF2B5EF4-FFF2-40B4-BE49-F238E27FC236}">
                <a16:creationId xmlns:a16="http://schemas.microsoft.com/office/drawing/2014/main" id="{67748F08-63B3-4473-B225-D6983606230D}"/>
              </a:ext>
            </a:extLst>
          </p:cNvPr>
          <p:cNvSpPr/>
          <p:nvPr/>
        </p:nvSpPr>
        <p:spPr>
          <a:xfrm>
            <a:off x="4389991" y="4370193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35CBF77-8196-4606-92DE-859756D8382F}"/>
              </a:ext>
            </a:extLst>
          </p:cNvPr>
          <p:cNvSpPr/>
          <p:nvPr/>
        </p:nvSpPr>
        <p:spPr>
          <a:xfrm>
            <a:off x="7850110" y="2433234"/>
            <a:ext cx="4090253" cy="868272"/>
          </a:xfrm>
          <a:prstGeom prst="rect">
            <a:avLst/>
          </a:prstGeom>
          <a:noFill/>
          <a:ln>
            <a:solidFill>
              <a:srgbClr val="843C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9E333CA6-65BF-49AE-8D19-3B9423715B10}"/>
              </a:ext>
            </a:extLst>
          </p:cNvPr>
          <p:cNvSpPr/>
          <p:nvPr/>
        </p:nvSpPr>
        <p:spPr>
          <a:xfrm>
            <a:off x="7850110" y="1839935"/>
            <a:ext cx="4090253" cy="583907"/>
          </a:xfrm>
          <a:prstGeom prst="rect">
            <a:avLst/>
          </a:prstGeom>
          <a:noFill/>
          <a:ln>
            <a:solidFill>
              <a:srgbClr val="843C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414AF8A2-1F8F-4426-881B-E695FE8C4CBF}"/>
              </a:ext>
            </a:extLst>
          </p:cNvPr>
          <p:cNvSpPr/>
          <p:nvPr/>
        </p:nvSpPr>
        <p:spPr>
          <a:xfrm>
            <a:off x="7850110" y="1251802"/>
            <a:ext cx="4090253" cy="583907"/>
          </a:xfrm>
          <a:prstGeom prst="rect">
            <a:avLst/>
          </a:prstGeom>
          <a:noFill/>
          <a:ln>
            <a:solidFill>
              <a:srgbClr val="843C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816894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7">
            <a:extLst>
              <a:ext uri="{FF2B5EF4-FFF2-40B4-BE49-F238E27FC236}">
                <a16:creationId xmlns:a16="http://schemas.microsoft.com/office/drawing/2014/main" id="{198ADCE0-CDD0-4ADD-980A-8CAA04E2ED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553693"/>
              </p:ext>
            </p:extLst>
          </p:nvPr>
        </p:nvGraphicFramePr>
        <p:xfrm>
          <a:off x="762054" y="1318541"/>
          <a:ext cx="2672633" cy="16154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16657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364602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891374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r>
                        <a:rPr lang="en-US" sz="800" dirty="0"/>
                        <a:t>Mode 1 (Not Lit)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64912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ICP Master Mode Button - A-A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ICP Master Mode Button - A-G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3517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ICP LIST Override Button - LIST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297132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RWR Indicator Control POWER Button - Depressed/Released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081647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RWR Indicator Control T Button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317259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RWR Indicator Control MODE Button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8538163"/>
                  </a:ext>
                </a:extLst>
              </a:tr>
            </a:tbl>
          </a:graphicData>
        </a:graphic>
      </p:graphicFrame>
      <p:graphicFrame>
        <p:nvGraphicFramePr>
          <p:cNvPr id="5" name="Table 27">
            <a:extLst>
              <a:ext uri="{FF2B5EF4-FFF2-40B4-BE49-F238E27FC236}">
                <a16:creationId xmlns:a16="http://schemas.microsoft.com/office/drawing/2014/main" id="{56C9EB6B-9012-404E-9358-2E6261E9DF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5994930"/>
              </p:ext>
            </p:extLst>
          </p:nvPr>
        </p:nvGraphicFramePr>
        <p:xfrm>
          <a:off x="762053" y="3372842"/>
          <a:ext cx="2672633" cy="14935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16657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364602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891374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r>
                        <a:rPr lang="en-US" sz="800" dirty="0"/>
                        <a:t>Mode 2 (Blue)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64912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3517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297132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081647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317259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8538163"/>
                  </a:ext>
                </a:extLst>
              </a:tr>
            </a:tbl>
          </a:graphicData>
        </a:graphic>
      </p:graphicFrame>
      <p:graphicFrame>
        <p:nvGraphicFramePr>
          <p:cNvPr id="7" name="Table 27">
            <a:extLst>
              <a:ext uri="{FF2B5EF4-FFF2-40B4-BE49-F238E27FC236}">
                <a16:creationId xmlns:a16="http://schemas.microsoft.com/office/drawing/2014/main" id="{31FEF585-DEDB-42EB-B4F9-9EC5D01AAE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7838954"/>
              </p:ext>
            </p:extLst>
          </p:nvPr>
        </p:nvGraphicFramePr>
        <p:xfrm>
          <a:off x="4851381" y="4891278"/>
          <a:ext cx="2234269" cy="14935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48317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581152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r>
                        <a:rPr lang="en-US" sz="800" dirty="0"/>
                        <a:t>Mode 3 (Green)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64912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3517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297132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081647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317259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8538163"/>
                  </a:ext>
                </a:extLst>
              </a:tr>
            </a:tbl>
          </a:graphicData>
        </a:graphic>
      </p:graphicFrame>
      <p:graphicFrame>
        <p:nvGraphicFramePr>
          <p:cNvPr id="9" name="Table 27">
            <a:extLst>
              <a:ext uri="{FF2B5EF4-FFF2-40B4-BE49-F238E27FC236}">
                <a16:creationId xmlns:a16="http://schemas.microsoft.com/office/drawing/2014/main" id="{869C003C-43E0-4684-948F-3D35D1D0C8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478315"/>
              </p:ext>
            </p:extLst>
          </p:nvPr>
        </p:nvGraphicFramePr>
        <p:xfrm>
          <a:off x="8716582" y="1318541"/>
          <a:ext cx="2234269" cy="14935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48317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581152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r>
                        <a:rPr lang="en-US" sz="800" dirty="0"/>
                        <a:t>Mode 4 (Red)</a:t>
                      </a:r>
                    </a:p>
                  </a:txBody>
                  <a:tcPr>
                    <a:solidFill>
                      <a:srgbClr val="FF3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64912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B1</a:t>
                      </a:r>
                    </a:p>
                  </a:txBody>
                  <a:tcPr>
                    <a:solidFill>
                      <a:srgbClr val="FFA48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68</a:t>
                      </a:r>
                    </a:p>
                  </a:txBody>
                  <a:tcPr>
                    <a:solidFill>
                      <a:srgbClr val="FFA48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rgbClr val="FFA48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B2</a:t>
                      </a:r>
                    </a:p>
                  </a:txBody>
                  <a:tcPr>
                    <a:solidFill>
                      <a:srgbClr val="FFDDD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69</a:t>
                      </a:r>
                    </a:p>
                  </a:txBody>
                  <a:tcPr>
                    <a:solidFill>
                      <a:srgbClr val="FFDDD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3517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B3</a:t>
                      </a:r>
                    </a:p>
                  </a:txBody>
                  <a:tcPr>
                    <a:solidFill>
                      <a:srgbClr val="FFA48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70</a:t>
                      </a:r>
                    </a:p>
                  </a:txBody>
                  <a:tcPr>
                    <a:solidFill>
                      <a:srgbClr val="FFA48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rgbClr val="FFA48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297132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B4</a:t>
                      </a:r>
                    </a:p>
                  </a:txBody>
                  <a:tcPr>
                    <a:solidFill>
                      <a:srgbClr val="FFDDD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71</a:t>
                      </a:r>
                    </a:p>
                  </a:txBody>
                  <a:tcPr>
                    <a:solidFill>
                      <a:srgbClr val="FFDDD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081647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B5</a:t>
                      </a:r>
                    </a:p>
                  </a:txBody>
                  <a:tcPr>
                    <a:solidFill>
                      <a:srgbClr val="FFA48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72</a:t>
                      </a:r>
                    </a:p>
                  </a:txBody>
                  <a:tcPr>
                    <a:solidFill>
                      <a:srgbClr val="FFA48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rgbClr val="FFA48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317259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B6</a:t>
                      </a:r>
                    </a:p>
                  </a:txBody>
                  <a:tcPr>
                    <a:solidFill>
                      <a:srgbClr val="FFDDD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73</a:t>
                      </a:r>
                    </a:p>
                  </a:txBody>
                  <a:tcPr>
                    <a:solidFill>
                      <a:srgbClr val="FFDDD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8538163"/>
                  </a:ext>
                </a:extLst>
              </a:tr>
            </a:tbl>
          </a:graphicData>
        </a:graphic>
      </p:graphicFrame>
      <p:graphicFrame>
        <p:nvGraphicFramePr>
          <p:cNvPr id="11" name="Table 27">
            <a:extLst>
              <a:ext uri="{FF2B5EF4-FFF2-40B4-BE49-F238E27FC236}">
                <a16:creationId xmlns:a16="http://schemas.microsoft.com/office/drawing/2014/main" id="{DA1B0AB6-0084-494E-A098-15EE4BCDF4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6822555"/>
              </p:ext>
            </p:extLst>
          </p:nvPr>
        </p:nvGraphicFramePr>
        <p:xfrm>
          <a:off x="8716582" y="3372842"/>
          <a:ext cx="2234269" cy="14935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48317">
                  <a:extLst>
                    <a:ext uri="{9D8B030D-6E8A-4147-A177-3AD203B41FA5}">
                      <a16:colId xmlns:a16="http://schemas.microsoft.com/office/drawing/2014/main" val="2512039898"/>
                    </a:ext>
                  </a:extLst>
                </a:gridCol>
                <a:gridCol w="304800">
                  <a:extLst>
                    <a:ext uri="{9D8B030D-6E8A-4147-A177-3AD203B41FA5}">
                      <a16:colId xmlns:a16="http://schemas.microsoft.com/office/drawing/2014/main" val="2005597233"/>
                    </a:ext>
                  </a:extLst>
                </a:gridCol>
                <a:gridCol w="1581152">
                  <a:extLst>
                    <a:ext uri="{9D8B030D-6E8A-4147-A177-3AD203B41FA5}">
                      <a16:colId xmlns:a16="http://schemas.microsoft.com/office/drawing/2014/main" val="3617651473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Mode 5 (Yellow)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64912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2355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3517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297132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081647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317259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B6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8538163"/>
                  </a:ext>
                </a:extLst>
              </a:tr>
            </a:tbl>
          </a:graphicData>
        </a:graphic>
      </p:graphicFrame>
      <p:sp>
        <p:nvSpPr>
          <p:cNvPr id="36" name="TextBox 35">
            <a:extLst>
              <a:ext uri="{FF2B5EF4-FFF2-40B4-BE49-F238E27FC236}">
                <a16:creationId xmlns:a16="http://schemas.microsoft.com/office/drawing/2014/main" id="{E8DAC26F-235A-4A8C-9BC6-9E66EC01500D}"/>
              </a:ext>
            </a:extLst>
          </p:cNvPr>
          <p:cNvSpPr txBox="1"/>
          <p:nvPr/>
        </p:nvSpPr>
        <p:spPr>
          <a:xfrm>
            <a:off x="311133" y="144611"/>
            <a:ext cx="6270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VPC CM3 THROTTLE (4/4) – Base Buttons</a:t>
            </a:r>
            <a:endParaRPr lang="tr-TR" sz="2800" b="1" dirty="0">
              <a:solidFill>
                <a:srgbClr val="002060"/>
              </a:solidFill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F339E08-3C1E-44F7-ADAE-CDE3FF5852AC}"/>
              </a:ext>
            </a:extLst>
          </p:cNvPr>
          <p:cNvCxnSpPr>
            <a:cxnSpLocks/>
          </p:cNvCxnSpPr>
          <p:nvPr/>
        </p:nvCxnSpPr>
        <p:spPr>
          <a:xfrm flipV="1">
            <a:off x="201848" y="652436"/>
            <a:ext cx="11738515" cy="16482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BD9DBE9-55AB-4D39-AF93-B8FF26CF92F2}"/>
              </a:ext>
            </a:extLst>
          </p:cNvPr>
          <p:cNvCxnSpPr>
            <a:cxnSpLocks/>
            <a:stCxn id="48" idx="3"/>
            <a:endCxn id="9" idx="1"/>
          </p:cNvCxnSpPr>
          <p:nvPr/>
        </p:nvCxnSpPr>
        <p:spPr>
          <a:xfrm flipV="1">
            <a:off x="6798735" y="2065301"/>
            <a:ext cx="1917847" cy="108867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21B6AF7-1548-4655-9B29-89B97A402A51}"/>
              </a:ext>
            </a:extLst>
          </p:cNvPr>
          <p:cNvGrpSpPr/>
          <p:nvPr/>
        </p:nvGrpSpPr>
        <p:grpSpPr>
          <a:xfrm>
            <a:off x="5139249" y="2582617"/>
            <a:ext cx="1659486" cy="1142719"/>
            <a:chOff x="4745549" y="2735015"/>
            <a:chExt cx="1659486" cy="1142719"/>
          </a:xfrm>
        </p:grpSpPr>
        <p:sp>
          <p:nvSpPr>
            <p:cNvPr id="48" name="Rectangle: Rounded Corners 47">
              <a:extLst>
                <a:ext uri="{FF2B5EF4-FFF2-40B4-BE49-F238E27FC236}">
                  <a16:creationId xmlns:a16="http://schemas.microsoft.com/office/drawing/2014/main" id="{0822EB4A-606E-4CB9-8C14-FB237FCF5679}"/>
                </a:ext>
              </a:extLst>
            </p:cNvPr>
            <p:cNvSpPr/>
            <p:nvPr/>
          </p:nvSpPr>
          <p:spPr>
            <a:xfrm>
              <a:off x="4745549" y="2735015"/>
              <a:ext cx="1659486" cy="1142719"/>
            </a:xfrm>
            <a:prstGeom prst="roundRect">
              <a:avLst/>
            </a:prstGeom>
            <a:solidFill>
              <a:srgbClr val="002060"/>
            </a:solidFill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sp>
          <p:nvSpPr>
            <p:cNvPr id="40" name="Rectangle: Rounded Corners 39">
              <a:extLst>
                <a:ext uri="{FF2B5EF4-FFF2-40B4-BE49-F238E27FC236}">
                  <a16:creationId xmlns:a16="http://schemas.microsoft.com/office/drawing/2014/main" id="{20C110E6-21F7-4DA7-AC52-28B67BF4C54D}"/>
                </a:ext>
              </a:extLst>
            </p:cNvPr>
            <p:cNvSpPr/>
            <p:nvPr/>
          </p:nvSpPr>
          <p:spPr>
            <a:xfrm>
              <a:off x="4894239" y="2879794"/>
              <a:ext cx="368300" cy="364067"/>
            </a:xfrm>
            <a:prstGeom prst="roundRect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/>
                <a:t>B1</a:t>
              </a:r>
              <a:endParaRPr lang="tr-TR" sz="1100" dirty="0"/>
            </a:p>
          </p:txBody>
        </p:sp>
        <p:sp>
          <p:nvSpPr>
            <p:cNvPr id="43" name="Rectangle: Rounded Corners 42">
              <a:extLst>
                <a:ext uri="{FF2B5EF4-FFF2-40B4-BE49-F238E27FC236}">
                  <a16:creationId xmlns:a16="http://schemas.microsoft.com/office/drawing/2014/main" id="{320BE0C0-240D-4723-B269-D4B4D11A0524}"/>
                </a:ext>
              </a:extLst>
            </p:cNvPr>
            <p:cNvSpPr/>
            <p:nvPr/>
          </p:nvSpPr>
          <p:spPr>
            <a:xfrm>
              <a:off x="5385305" y="2879793"/>
              <a:ext cx="368300" cy="364067"/>
            </a:xfrm>
            <a:prstGeom prst="roundRect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/>
                <a:t>B2</a:t>
              </a:r>
              <a:endParaRPr lang="tr-TR" sz="1100" dirty="0"/>
            </a:p>
          </p:txBody>
        </p:sp>
        <p:sp>
          <p:nvSpPr>
            <p:cNvPr id="44" name="Rectangle: Rounded Corners 43">
              <a:extLst>
                <a:ext uri="{FF2B5EF4-FFF2-40B4-BE49-F238E27FC236}">
                  <a16:creationId xmlns:a16="http://schemas.microsoft.com/office/drawing/2014/main" id="{195AC3CA-C68D-4A25-84FA-E34D2E50885A}"/>
                </a:ext>
              </a:extLst>
            </p:cNvPr>
            <p:cNvSpPr/>
            <p:nvPr/>
          </p:nvSpPr>
          <p:spPr>
            <a:xfrm>
              <a:off x="5876371" y="2879793"/>
              <a:ext cx="368300" cy="364067"/>
            </a:xfrm>
            <a:prstGeom prst="roundRect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/>
                <a:t>B3</a:t>
              </a:r>
              <a:endParaRPr lang="tr-TR" sz="1100" dirty="0"/>
            </a:p>
          </p:txBody>
        </p:sp>
        <p:sp>
          <p:nvSpPr>
            <p:cNvPr id="45" name="Rectangle: Rounded Corners 44">
              <a:extLst>
                <a:ext uri="{FF2B5EF4-FFF2-40B4-BE49-F238E27FC236}">
                  <a16:creationId xmlns:a16="http://schemas.microsoft.com/office/drawing/2014/main" id="{96C0A697-4D10-4626-89C2-67BE3633F74D}"/>
                </a:ext>
              </a:extLst>
            </p:cNvPr>
            <p:cNvSpPr/>
            <p:nvPr/>
          </p:nvSpPr>
          <p:spPr>
            <a:xfrm>
              <a:off x="4894239" y="3341227"/>
              <a:ext cx="368300" cy="364067"/>
            </a:xfrm>
            <a:prstGeom prst="roundRect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/>
                <a:t>B4</a:t>
              </a:r>
              <a:endParaRPr lang="tr-TR" sz="1100" dirty="0"/>
            </a:p>
          </p:txBody>
        </p:sp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id="{DCA9AF3B-DF51-4130-82D0-33682F2B68F2}"/>
                </a:ext>
              </a:extLst>
            </p:cNvPr>
            <p:cNvSpPr/>
            <p:nvPr/>
          </p:nvSpPr>
          <p:spPr>
            <a:xfrm>
              <a:off x="5385305" y="3341226"/>
              <a:ext cx="368300" cy="364067"/>
            </a:xfrm>
            <a:prstGeom prst="roundRect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/>
                <a:t>B5</a:t>
              </a:r>
              <a:endParaRPr lang="tr-TR" sz="1100" dirty="0"/>
            </a:p>
          </p:txBody>
        </p:sp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5CA47334-8943-404B-BD69-E12A7AF4A7D1}"/>
                </a:ext>
              </a:extLst>
            </p:cNvPr>
            <p:cNvSpPr/>
            <p:nvPr/>
          </p:nvSpPr>
          <p:spPr>
            <a:xfrm>
              <a:off x="5876371" y="3341226"/>
              <a:ext cx="368300" cy="364067"/>
            </a:xfrm>
            <a:prstGeom prst="roundRect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/>
                <a:t>B6</a:t>
              </a:r>
              <a:endParaRPr lang="tr-TR" sz="1100" dirty="0"/>
            </a:p>
          </p:txBody>
        </p:sp>
      </p:grp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AFC7167D-3FD8-4EFE-AB59-9C21DF8B92E8}"/>
              </a:ext>
            </a:extLst>
          </p:cNvPr>
          <p:cNvCxnSpPr>
            <a:cxnSpLocks/>
            <a:stCxn id="48" idx="3"/>
            <a:endCxn id="11" idx="1"/>
          </p:cNvCxnSpPr>
          <p:nvPr/>
        </p:nvCxnSpPr>
        <p:spPr>
          <a:xfrm>
            <a:off x="6798735" y="3153977"/>
            <a:ext cx="1917847" cy="9656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02EA0FA9-7F68-426A-B6EC-E978FF1A6B8C}"/>
              </a:ext>
            </a:extLst>
          </p:cNvPr>
          <p:cNvCxnSpPr>
            <a:cxnSpLocks/>
            <a:stCxn id="48" idx="2"/>
            <a:endCxn id="7" idx="0"/>
          </p:cNvCxnSpPr>
          <p:nvPr/>
        </p:nvCxnSpPr>
        <p:spPr>
          <a:xfrm flipH="1">
            <a:off x="5968515" y="3725336"/>
            <a:ext cx="477" cy="116594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299ECD66-CBF0-46E1-A48D-4EAD4D4D71D7}"/>
              </a:ext>
            </a:extLst>
          </p:cNvPr>
          <p:cNvCxnSpPr>
            <a:cxnSpLocks/>
            <a:stCxn id="3" idx="3"/>
            <a:endCxn id="48" idx="1"/>
          </p:cNvCxnSpPr>
          <p:nvPr/>
        </p:nvCxnSpPr>
        <p:spPr>
          <a:xfrm>
            <a:off x="3434687" y="2126261"/>
            <a:ext cx="1704562" cy="102771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B1E919E5-9434-4516-8B0D-E9A04BA58884}"/>
              </a:ext>
            </a:extLst>
          </p:cNvPr>
          <p:cNvCxnSpPr>
            <a:cxnSpLocks/>
            <a:stCxn id="48" idx="1"/>
            <a:endCxn id="5" idx="3"/>
          </p:cNvCxnSpPr>
          <p:nvPr/>
        </p:nvCxnSpPr>
        <p:spPr>
          <a:xfrm flipH="1">
            <a:off x="3434686" y="3153977"/>
            <a:ext cx="1704563" cy="9656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90635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1225</TotalTime>
  <Words>1816</Words>
  <Application>Microsoft Office PowerPoint</Application>
  <PresentationFormat>Widescreen</PresentationFormat>
  <Paragraphs>672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DCS F-16C PROFILE (for VR) v1.1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Bülent Özkal</dc:creator>
  <cp:lastModifiedBy>Bülent Özkal</cp:lastModifiedBy>
  <cp:revision>41</cp:revision>
  <cp:lastPrinted>2021-09-09T10:24:36Z</cp:lastPrinted>
  <dcterms:created xsi:type="dcterms:W3CDTF">2021-04-14T00:39:31Z</dcterms:created>
  <dcterms:modified xsi:type="dcterms:W3CDTF">2022-01-30T18:31:42Z</dcterms:modified>
</cp:coreProperties>
</file>